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8" r:id="rId12"/>
    <p:sldId id="266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98" r:id="rId25"/>
    <p:sldId id="299" r:id="rId26"/>
    <p:sldId id="300" r:id="rId27"/>
    <p:sldId id="301" r:id="rId28"/>
    <p:sldId id="302" r:id="rId29"/>
    <p:sldId id="303" r:id="rId30"/>
    <p:sldId id="305" r:id="rId31"/>
    <p:sldId id="304" r:id="rId32"/>
    <p:sldId id="281" r:id="rId33"/>
    <p:sldId id="283" r:id="rId34"/>
    <p:sldId id="284" r:id="rId35"/>
    <p:sldId id="285" r:id="rId36"/>
    <p:sldId id="286" r:id="rId37"/>
    <p:sldId id="287" r:id="rId38"/>
    <p:sldId id="306" r:id="rId39"/>
    <p:sldId id="307" r:id="rId40"/>
    <p:sldId id="309" r:id="rId41"/>
    <p:sldId id="310" r:id="rId42"/>
    <p:sldId id="308" r:id="rId43"/>
    <p:sldId id="282" r:id="rId44"/>
    <p:sldId id="288" r:id="rId45"/>
    <p:sldId id="289" r:id="rId46"/>
    <p:sldId id="290" r:id="rId47"/>
    <p:sldId id="291" r:id="rId48"/>
    <p:sldId id="292" r:id="rId49"/>
    <p:sldId id="293" r:id="rId50"/>
    <p:sldId id="294" r:id="rId51"/>
    <p:sldId id="295" r:id="rId52"/>
    <p:sldId id="311" r:id="rId53"/>
    <p:sldId id="316" r:id="rId54"/>
    <p:sldId id="315" r:id="rId55"/>
    <p:sldId id="314" r:id="rId56"/>
    <p:sldId id="313" r:id="rId57"/>
    <p:sldId id="312" r:id="rId58"/>
    <p:sldId id="317" r:id="rId59"/>
    <p:sldId id="318" r:id="rId60"/>
    <p:sldId id="297" r:id="rId61"/>
    <p:sldId id="326" r:id="rId62"/>
    <p:sldId id="327" r:id="rId63"/>
    <p:sldId id="355" r:id="rId64"/>
    <p:sldId id="356" r:id="rId65"/>
    <p:sldId id="328" r:id="rId66"/>
    <p:sldId id="329" r:id="rId67"/>
    <p:sldId id="330" r:id="rId68"/>
    <p:sldId id="331" r:id="rId69"/>
    <p:sldId id="332" r:id="rId70"/>
    <p:sldId id="340" r:id="rId71"/>
    <p:sldId id="346" r:id="rId72"/>
    <p:sldId id="345" r:id="rId73"/>
    <p:sldId id="344" r:id="rId74"/>
    <p:sldId id="343" r:id="rId75"/>
    <p:sldId id="341" r:id="rId76"/>
    <p:sldId id="357" r:id="rId77"/>
    <p:sldId id="358" r:id="rId78"/>
    <p:sldId id="342" r:id="rId79"/>
    <p:sldId id="333" r:id="rId80"/>
    <p:sldId id="334" r:id="rId81"/>
    <p:sldId id="339" r:id="rId82"/>
    <p:sldId id="338" r:id="rId83"/>
    <p:sldId id="353" r:id="rId84"/>
    <p:sldId id="337" r:id="rId85"/>
    <p:sldId id="336" r:id="rId86"/>
    <p:sldId id="335" r:id="rId87"/>
    <p:sldId id="347" r:id="rId88"/>
    <p:sldId id="352" r:id="rId89"/>
    <p:sldId id="351" r:id="rId90"/>
    <p:sldId id="354" r:id="rId91"/>
    <p:sldId id="350" r:id="rId92"/>
    <p:sldId id="348" r:id="rId93"/>
    <p:sldId id="349" r:id="rId9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2FCBD-18BB-4298-BF7C-6B14DE5BB99D}" type="datetimeFigureOut">
              <a:rPr lang="en-US" smtClean="0"/>
              <a:pPr/>
              <a:t>8/16/2014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9D054-6B4B-451A-8CA7-5EDA01CD01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2FCBD-18BB-4298-BF7C-6B14DE5BB99D}" type="datetimeFigureOut">
              <a:rPr lang="en-US" smtClean="0"/>
              <a:pPr/>
              <a:t>8/16/2014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9D054-6B4B-451A-8CA7-5EDA01CD0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2FCBD-18BB-4298-BF7C-6B14DE5BB99D}" type="datetimeFigureOut">
              <a:rPr lang="en-US" smtClean="0"/>
              <a:pPr/>
              <a:t>8/16/2014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9D054-6B4B-451A-8CA7-5EDA01CD0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2FCBD-18BB-4298-BF7C-6B14DE5BB99D}" type="datetimeFigureOut">
              <a:rPr lang="en-US" smtClean="0"/>
              <a:pPr/>
              <a:t>8/16/2014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9D054-6B4B-451A-8CA7-5EDA01CD0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2FCBD-18BB-4298-BF7C-6B14DE5BB99D}" type="datetimeFigureOut">
              <a:rPr lang="en-US" smtClean="0"/>
              <a:pPr/>
              <a:t>8/16/2014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9D054-6B4B-451A-8CA7-5EDA01CD01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2FCBD-18BB-4298-BF7C-6B14DE5BB99D}" type="datetimeFigureOut">
              <a:rPr lang="en-US" smtClean="0"/>
              <a:pPr/>
              <a:t>8/16/2014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9D054-6B4B-451A-8CA7-5EDA01CD0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2FCBD-18BB-4298-BF7C-6B14DE5BB99D}" type="datetimeFigureOut">
              <a:rPr lang="en-US" smtClean="0"/>
              <a:pPr/>
              <a:t>8/16/2014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9D054-6B4B-451A-8CA7-5EDA01CD0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2FCBD-18BB-4298-BF7C-6B14DE5BB99D}" type="datetimeFigureOut">
              <a:rPr lang="en-US" smtClean="0"/>
              <a:pPr/>
              <a:t>8/16/2014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9D054-6B4B-451A-8CA7-5EDA01CD0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2FCBD-18BB-4298-BF7C-6B14DE5BB99D}" type="datetimeFigureOut">
              <a:rPr lang="en-US" smtClean="0"/>
              <a:pPr/>
              <a:t>8/16/2014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9D054-6B4B-451A-8CA7-5EDA01CD01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2FCBD-18BB-4298-BF7C-6B14DE5BB99D}" type="datetimeFigureOut">
              <a:rPr lang="en-US" smtClean="0"/>
              <a:pPr/>
              <a:t>8/16/2014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9D054-6B4B-451A-8CA7-5EDA01CD0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12FCBD-18BB-4298-BF7C-6B14DE5BB99D}" type="datetimeFigureOut">
              <a:rPr lang="en-US" smtClean="0"/>
              <a:pPr/>
              <a:t>8/16/2014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9D054-6B4B-451A-8CA7-5EDA01CD01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612FCBD-18BB-4298-BF7C-6B14DE5BB99D}" type="datetimeFigureOut">
              <a:rPr lang="en-US" smtClean="0"/>
              <a:pPr/>
              <a:t>8/16/2014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C99D054-6B4B-451A-8CA7-5EDA01CD01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981200"/>
            <a:ext cx="82448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b="1" dirty="0" smtClean="0"/>
              <a:t>The </a:t>
            </a:r>
            <a:r>
              <a:rPr lang="en-US" sz="7200" b="1" dirty="0"/>
              <a:t>C</a:t>
            </a:r>
            <a:r>
              <a:rPr lang="en-US" sz="7200" b="1" dirty="0" smtClean="0"/>
              <a:t>optic Letters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564880" cy="3581400"/>
          </a:xfrm>
        </p:spPr>
        <p:txBody>
          <a:bodyPr>
            <a:noAutofit/>
          </a:bodyPr>
          <a:lstStyle/>
          <a:p>
            <a:pPr lvl="5">
              <a:buNone/>
            </a:pPr>
            <a:r>
              <a:rPr lang="en-US" sz="13800" dirty="0" err="1" smtClean="0">
                <a:latin typeface="CS Avva Shenouda" pitchFamily="34" charset="0"/>
              </a:rPr>
              <a:t>ek`klyca</a:t>
            </a:r>
            <a:endParaRPr lang="en-US" sz="13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2" descr="http://ts1.mm.bing.net/th?&amp;id=HN.608051899173831707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4800"/>
            <a:ext cx="2857500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209800"/>
            <a:ext cx="8564880" cy="3581400"/>
          </a:xfrm>
        </p:spPr>
        <p:txBody>
          <a:bodyPr>
            <a:noAutofit/>
          </a:bodyPr>
          <a:lstStyle/>
          <a:p>
            <a:pPr lvl="5">
              <a:buNone/>
            </a:pPr>
            <a:r>
              <a:rPr lang="en-US" sz="9600" dirty="0" smtClean="0">
                <a:latin typeface="CS Avva Shenouda" pitchFamily="34" charset="0"/>
              </a:rPr>
              <a:t>`</a:t>
            </a:r>
            <a:r>
              <a:rPr lang="en-US" sz="13800" dirty="0" err="1" smtClean="0">
                <a:latin typeface="CS Avva Shenouda" pitchFamily="34" charset="0"/>
              </a:rPr>
              <a:t>smyn</a:t>
            </a:r>
            <a:endParaRPr lang="en-US" sz="13800" dirty="0" smtClean="0">
              <a:latin typeface="CS Avva Shenouda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2" descr="http://ts1.mm.bing.net/th?&amp;id=HN.607996107544986367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729" y="46037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86000"/>
            <a:ext cx="5943600" cy="2895600"/>
          </a:xfrm>
        </p:spPr>
        <p:txBody>
          <a:bodyPr>
            <a:noAutofit/>
          </a:bodyPr>
          <a:lstStyle/>
          <a:p>
            <a:pPr lvl="5">
              <a:buNone/>
            </a:pPr>
            <a:r>
              <a:rPr lang="pt-BR" sz="12800" dirty="0" smtClean="0">
                <a:latin typeface="CS Avva Shenouda" pitchFamily="34" charset="0"/>
              </a:rPr>
              <a:t> ouai</a:t>
            </a:r>
            <a:endParaRPr lang="en-US" sz="22200" dirty="0" smtClean="0">
              <a:latin typeface="CS Avva Shenouda" pitchFamily="34" charset="0"/>
            </a:endParaRPr>
          </a:p>
        </p:txBody>
      </p:sp>
      <p:pic>
        <p:nvPicPr>
          <p:cNvPr id="4" name="Picture 2" descr="http://ts1.mm.bing.net/th?id=HN.608000814840283749&amp;w=300&amp;h=300&amp;c=7&amp;rs=1&amp;qlt=80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571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90600"/>
            <a:ext cx="7498080" cy="4114800"/>
          </a:xfrm>
        </p:spPr>
        <p:txBody>
          <a:bodyPr>
            <a:noAutofit/>
          </a:bodyPr>
          <a:lstStyle/>
          <a:p>
            <a:pPr lvl="5">
              <a:buNone/>
            </a:pPr>
            <a:r>
              <a:rPr lang="en-US" sz="9600" dirty="0" smtClean="0">
                <a:latin typeface="CS Avva Shenouda" pitchFamily="34" charset="0"/>
              </a:rPr>
              <a:t>  </a:t>
            </a:r>
          </a:p>
          <a:p>
            <a:pPr lvl="5">
              <a:buNone/>
            </a:pPr>
            <a:r>
              <a:rPr lang="en-US" sz="13800" dirty="0" smtClean="0">
                <a:latin typeface="CS Avva Shenouda" pitchFamily="34" charset="0"/>
              </a:rPr>
              <a:t>`</a:t>
            </a:r>
            <a:r>
              <a:rPr lang="en-US" sz="13800" dirty="0" err="1" smtClean="0">
                <a:latin typeface="CS Avva Shenouda" pitchFamily="34" charset="0"/>
              </a:rPr>
              <a:t>e`pswi</a:t>
            </a:r>
            <a:endParaRPr lang="en-US" sz="31900" dirty="0" smtClean="0">
              <a:latin typeface="CS Avva Shenouda" pitchFamily="34" charset="0"/>
            </a:endParaRPr>
          </a:p>
        </p:txBody>
      </p:sp>
      <p:pic>
        <p:nvPicPr>
          <p:cNvPr id="4" name="Picture 2" descr="http://ts1.mm.bing.net/th?&amp;id=HN.608041904783164686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52400"/>
            <a:ext cx="22383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90600"/>
            <a:ext cx="7498080" cy="4114800"/>
          </a:xfrm>
        </p:spPr>
        <p:txBody>
          <a:bodyPr>
            <a:noAutofit/>
          </a:bodyPr>
          <a:lstStyle/>
          <a:p>
            <a:pPr lvl="5">
              <a:buNone/>
            </a:pPr>
            <a:r>
              <a:rPr lang="en-US" sz="9600" dirty="0" smtClean="0">
                <a:latin typeface="CS Avva Shenouda" pitchFamily="34" charset="0"/>
              </a:rPr>
              <a:t>  </a:t>
            </a:r>
          </a:p>
          <a:p>
            <a:pPr lvl="5">
              <a:buNone/>
            </a:pPr>
            <a:r>
              <a:rPr lang="en-US" sz="13800" dirty="0" smtClean="0">
                <a:latin typeface="CS Avva Shenouda" pitchFamily="34" charset="0"/>
              </a:rPr>
              <a:t>  </a:t>
            </a:r>
            <a:r>
              <a:rPr lang="en-US" sz="13800" dirty="0" err="1" smtClean="0">
                <a:latin typeface="CS Avva Shenouda" pitchFamily="34" charset="0"/>
              </a:rPr>
              <a:t>wnq</a:t>
            </a:r>
            <a:r>
              <a:rPr lang="en-US" sz="9600" dirty="0" smtClean="0">
                <a:latin typeface="CS Avva Shenouda" pitchFamily="34" charset="0"/>
              </a:rPr>
              <a:t> </a:t>
            </a:r>
            <a:endParaRPr lang="en-US" sz="31900" dirty="0" smtClean="0">
              <a:latin typeface="CS Avva Shenouda" pitchFamily="34" charset="0"/>
            </a:endParaRPr>
          </a:p>
        </p:txBody>
      </p:sp>
      <p:pic>
        <p:nvPicPr>
          <p:cNvPr id="4" name="Picture 2" descr="http://ts1.mm.bing.net/th?&amp;id=HN.608039533962463450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2</a:t>
            </a:r>
            <a:r>
              <a:rPr lang="en-US" sz="4000" b="1" dirty="0" smtClean="0"/>
              <a:t>. letters like the English letters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6324600" cy="3810000"/>
          </a:xfrm>
        </p:spPr>
        <p:txBody>
          <a:bodyPr>
            <a:noAutofit/>
          </a:bodyPr>
          <a:lstStyle/>
          <a:p>
            <a:pPr lvl="8"/>
            <a:r>
              <a:rPr lang="pl-PL" sz="8000" dirty="0" smtClean="0">
                <a:latin typeface="CS Avva Shenouda" pitchFamily="34" charset="0"/>
              </a:rPr>
              <a:t>B   </a:t>
            </a:r>
            <a:endParaRPr lang="en-US" sz="8000" dirty="0" smtClean="0">
              <a:latin typeface="CS Avva Shenouda" pitchFamily="34" charset="0"/>
            </a:endParaRPr>
          </a:p>
          <a:p>
            <a:pPr lvl="8"/>
            <a:r>
              <a:rPr lang="pl-PL" sz="8000" dirty="0" smtClean="0">
                <a:latin typeface="CS Avva Shenouda" pitchFamily="34" charset="0"/>
              </a:rPr>
              <a:t>C </a:t>
            </a:r>
            <a:endParaRPr lang="en-US" sz="8000" dirty="0" smtClean="0">
              <a:latin typeface="CS Avva Shenouda" pitchFamily="34" charset="0"/>
            </a:endParaRPr>
          </a:p>
          <a:p>
            <a:pPr lvl="8"/>
            <a:r>
              <a:rPr lang="pl-PL" sz="8000" dirty="0" smtClean="0">
                <a:latin typeface="CS Avva Shenouda" pitchFamily="34" charset="0"/>
              </a:rPr>
              <a:t>M</a:t>
            </a:r>
            <a:r>
              <a:rPr lang="en-US" sz="8000" dirty="0" smtClean="0">
                <a:latin typeface="CS Avva Shenouda" pitchFamily="34" charset="0"/>
              </a:rPr>
              <a:t>   </a:t>
            </a:r>
          </a:p>
          <a:p>
            <a:pPr lvl="8"/>
            <a:r>
              <a:rPr lang="en-US" sz="8000" dirty="0" smtClean="0">
                <a:latin typeface="CS Avva Shenouda" pitchFamily="34" charset="0"/>
              </a:rPr>
              <a:t>N  </a:t>
            </a:r>
          </a:p>
        </p:txBody>
      </p:sp>
      <p:sp>
        <p:nvSpPr>
          <p:cNvPr id="4" name="Rectangle 3"/>
          <p:cNvSpPr/>
          <p:nvPr/>
        </p:nvSpPr>
        <p:spPr>
          <a:xfrm>
            <a:off x="4419600" y="1600200"/>
            <a:ext cx="1091966" cy="7823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30552" lvl="8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pPr>
            <a:r>
              <a:rPr lang="pl-PL" sz="8000" dirty="0" smtClean="0">
                <a:latin typeface="CS Avva Shenouda" pitchFamily="34" charset="0"/>
              </a:rPr>
              <a:t>K</a:t>
            </a:r>
            <a:endParaRPr lang="en-US" sz="8000" dirty="0" smtClean="0">
              <a:latin typeface="CS Avva Shenouda" pitchFamily="34" charset="0"/>
            </a:endParaRPr>
          </a:p>
          <a:p>
            <a:pPr marL="2130552" lvl="8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pPr>
            <a:r>
              <a:rPr lang="pl-PL" sz="8000" dirty="0" smtClean="0">
                <a:latin typeface="CS Avva Shenouda" pitchFamily="34" charset="0"/>
              </a:rPr>
              <a:t>T</a:t>
            </a:r>
            <a:endParaRPr lang="en-US" sz="8000" dirty="0" smtClean="0">
              <a:latin typeface="CS Avva Shenouda" pitchFamily="34" charset="0"/>
            </a:endParaRPr>
          </a:p>
          <a:p>
            <a:pPr marL="2130552" lvl="8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pPr>
            <a:r>
              <a:rPr lang="pl-PL" sz="8000" dirty="0" smtClean="0">
                <a:latin typeface="CS Avva Shenouda" pitchFamily="34" charset="0"/>
              </a:rPr>
              <a:t>Z</a:t>
            </a:r>
            <a:endParaRPr lang="en-US" sz="8000" dirty="0" smtClean="0">
              <a:latin typeface="CS Avva Shenouda" pitchFamily="34" charset="0"/>
            </a:endParaRPr>
          </a:p>
          <a:p>
            <a:pPr marL="2130552" lvl="8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pPr>
            <a:endParaRPr lang="en-US" sz="9600" dirty="0" smtClean="0">
              <a:latin typeface="CS Avva Shenouda" pitchFamily="34" charset="0"/>
            </a:endParaRPr>
          </a:p>
          <a:p>
            <a:pPr marL="2130552" lvl="8" indent="-182880">
              <a:spcBef>
                <a:spcPct val="20000"/>
              </a:spcBef>
              <a:buClr>
                <a:schemeClr val="accent6"/>
              </a:buClr>
            </a:pPr>
            <a:endParaRPr lang="en-US" sz="9600" dirty="0" smtClean="0">
              <a:latin typeface="CS Avva Shenoud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032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B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smtClean="0"/>
              <a:t>Vita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Always like a </a:t>
            </a:r>
            <a:r>
              <a:rPr lang="en-US" b="1" dirty="0" smtClean="0"/>
              <a:t>B</a:t>
            </a:r>
            <a:r>
              <a:rPr lang="en-US" dirty="0" smtClean="0"/>
              <a:t> 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err="1" smtClean="0">
                <a:latin typeface="CS Avva Shenouda" pitchFamily="34" charset="0"/>
              </a:rPr>
              <a:t>ouab</a:t>
            </a:r>
            <a:endParaRPr lang="en-US" b="1" dirty="0" smtClean="0">
              <a:latin typeface="CS Avva Shenouda" pitchFamily="34" charset="0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ouab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Holy</a:t>
            </a:r>
            <a:endParaRPr lang="en-US" dirty="0"/>
          </a:p>
        </p:txBody>
      </p:sp>
      <p:pic>
        <p:nvPicPr>
          <p:cNvPr id="7170" name="Picture 2" descr="http://ts1.mm.bing.net/th?&amp;id=HN.608046268472754565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7150"/>
            <a:ext cx="2667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B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5162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smtClean="0"/>
              <a:t>Vita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V when it comes after it a vowel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sz="4000" dirty="0" smtClean="0">
                <a:latin typeface="CS Avva Shenouda" pitchFamily="34" charset="0"/>
                <a:ea typeface="+mj-ea"/>
                <a:cs typeface="+mj-cs"/>
              </a:rPr>
              <a:t>bal 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val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eye</a:t>
            </a:r>
            <a:endParaRPr lang="en-US" dirty="0"/>
          </a:p>
        </p:txBody>
      </p:sp>
      <p:pic>
        <p:nvPicPr>
          <p:cNvPr id="14338" name="Picture 2" descr="http://ts1.mm.bing.net/th?&amp;id=HN.608036248313202245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142875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320" y="5794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C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17526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Seema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s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sz="4000" dirty="0" smtClean="0">
                <a:latin typeface="CS Avva Shenouda" pitchFamily="34" charset="0"/>
              </a:rPr>
              <a:t>`</a:t>
            </a:r>
            <a:r>
              <a:rPr lang="en-US" sz="4000" dirty="0" err="1" smtClean="0">
                <a:latin typeface="CS Avva Shenouda" pitchFamily="34" charset="0"/>
              </a:rPr>
              <a:t>cnau</a:t>
            </a:r>
            <a:r>
              <a:rPr lang="en-US" sz="4000" dirty="0" smtClean="0">
                <a:latin typeface="CS Avva Shenouda" pitchFamily="34" charset="0"/>
                <a:ea typeface="+mj-ea"/>
                <a:cs typeface="+mj-cs"/>
              </a:rPr>
              <a:t> 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ecnav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two</a:t>
            </a:r>
            <a:endParaRPr lang="en-US" dirty="0"/>
          </a:p>
        </p:txBody>
      </p:sp>
      <p:pic>
        <p:nvPicPr>
          <p:cNvPr id="15362" name="Picture 2" descr="http://ts1.mm.bing.net/th?&amp;id=HN.608036815249736779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357" y="64180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18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M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Mey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M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sz="4000" dirty="0" err="1" smtClean="0">
                <a:latin typeface="CS Avva Shenouda" pitchFamily="34" charset="0"/>
              </a:rPr>
              <a:t>ma;ytyc</a:t>
            </a:r>
            <a:r>
              <a:rPr lang="en-US" sz="4000" dirty="0" smtClean="0">
                <a:latin typeface="CS Avva Shenouda" pitchFamily="34" charset="0"/>
              </a:rPr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mathytyc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Disciples</a:t>
            </a:r>
            <a:endParaRPr lang="en-US" dirty="0"/>
          </a:p>
        </p:txBody>
      </p:sp>
      <p:pic>
        <p:nvPicPr>
          <p:cNvPr id="16388" name="Picture 4" descr="http://ts1.mm.bing.net/th?&amp;id=HN.608006660285333521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"/>
            <a:ext cx="28575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b="1" dirty="0" smtClean="0"/>
              <a:t>1.The Vowels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332037"/>
            <a:ext cx="2286000" cy="4525963"/>
          </a:xfrm>
        </p:spPr>
        <p:txBody>
          <a:bodyPr>
            <a:noAutofit/>
          </a:bodyPr>
          <a:lstStyle/>
          <a:p>
            <a:pPr marL="514350" indent="-514350"/>
            <a:r>
              <a:rPr lang="en-US" sz="6600" dirty="0" smtClean="0">
                <a:latin typeface="CS Avva Shenouda" pitchFamily="34" charset="0"/>
              </a:rPr>
              <a:t>A     </a:t>
            </a:r>
          </a:p>
          <a:p>
            <a:pPr marL="514350" indent="-514350"/>
            <a:r>
              <a:rPr lang="pl-PL" sz="6600" dirty="0" smtClean="0">
                <a:latin typeface="CS Avva Shenouda" pitchFamily="34" charset="0"/>
              </a:rPr>
              <a:t>E </a:t>
            </a:r>
            <a:endParaRPr lang="en-US" sz="6600" dirty="0" smtClean="0">
              <a:latin typeface="CS Avva Shenouda" pitchFamily="34" charset="0"/>
            </a:endParaRPr>
          </a:p>
          <a:p>
            <a:pPr marL="514350" indent="-514350"/>
            <a:r>
              <a:rPr lang="pl-PL" sz="6600" dirty="0" smtClean="0">
                <a:latin typeface="CS Avva Shenouda" pitchFamily="34" charset="0"/>
              </a:rPr>
              <a:t>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0" y="2332037"/>
            <a:ext cx="2286000" cy="4525963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pl-PL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S Avva Shenouda" pitchFamily="34" charset="0"/>
                <a:ea typeface="+mn-ea"/>
                <a:cs typeface="+mn-cs"/>
              </a:rPr>
              <a:t>O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S Avva Shenouda" pitchFamily="34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pl-PL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S Avva Shenouda" pitchFamily="34" charset="0"/>
                <a:ea typeface="+mn-ea"/>
                <a:cs typeface="+mn-cs"/>
              </a:rPr>
              <a:t> I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S Avva Shenouda" pitchFamily="34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pl-PL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S Avva Shenouda" pitchFamily="34" charset="0"/>
                <a:ea typeface="+mn-ea"/>
                <a:cs typeface="+mn-cs"/>
              </a:rPr>
              <a:t> W</a:t>
            </a:r>
            <a:r>
              <a:rPr kumimoji="0" lang="pl-PL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556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n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smtClean="0"/>
              <a:t>Ney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N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sz="4000" dirty="0" smtClean="0">
                <a:latin typeface="CS Avva Shenouda" pitchFamily="34" charset="0"/>
              </a:rPr>
              <a:t>nah]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Nahty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Faith</a:t>
            </a:r>
            <a:endParaRPr lang="en-US" dirty="0"/>
          </a:p>
        </p:txBody>
      </p:sp>
      <p:pic>
        <p:nvPicPr>
          <p:cNvPr id="17410" name="Picture 2" descr="http://ts1.mm.bing.net/th?&amp;id=HN.608013691139261805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4633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5794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k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120" y="17526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Kabba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K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sz="4000" dirty="0" err="1" smtClean="0">
                <a:latin typeface="CS Avva Shenouda" pitchFamily="34" charset="0"/>
              </a:rPr>
              <a:t>Kahi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kahi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Earth</a:t>
            </a:r>
            <a:endParaRPr lang="en-US" dirty="0"/>
          </a:p>
        </p:txBody>
      </p:sp>
      <p:pic>
        <p:nvPicPr>
          <p:cNvPr id="18434" name="Picture 2" descr="http://ts1.mm.bing.net/th?&amp;id=HN.607989501893019383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13607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794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T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Tav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T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smtClean="0">
                <a:latin typeface="CS Avva Shenouda" pitchFamily="34" charset="0"/>
              </a:rPr>
              <a:t> </a:t>
            </a:r>
            <a:r>
              <a:rPr lang="en-US" sz="4000" dirty="0" err="1" smtClean="0">
                <a:latin typeface="CS Avva Shenouda" pitchFamily="34" charset="0"/>
              </a:rPr>
              <a:t>tamau</a:t>
            </a:r>
            <a:r>
              <a:rPr lang="en-US" sz="4000" dirty="0" smtClean="0">
                <a:latin typeface="CS Avva Shenouda" pitchFamily="34" charset="0"/>
              </a:rPr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tamav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My mother</a:t>
            </a:r>
            <a:endParaRPr lang="en-US" dirty="0"/>
          </a:p>
        </p:txBody>
      </p:sp>
      <p:pic>
        <p:nvPicPr>
          <p:cNvPr id="19458" name="Picture 2" descr="http://ts1.mm.bing.net/th?&amp;id=HN.608012840739016439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8600"/>
            <a:ext cx="23717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z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58962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Zeeta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z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smtClean="0">
                <a:latin typeface="CS Avva Shenouda" pitchFamily="34" charset="0"/>
              </a:rPr>
              <a:t> </a:t>
            </a:r>
            <a:r>
              <a:rPr lang="en-US" sz="4000" dirty="0" smtClean="0">
                <a:latin typeface="CS Avva Shenouda" pitchFamily="34" charset="0"/>
              </a:rPr>
              <a:t>`</a:t>
            </a:r>
            <a:r>
              <a:rPr lang="en-US" sz="4000" dirty="0" err="1" smtClean="0">
                <a:latin typeface="CS Avva Shenouda" pitchFamily="34" charset="0"/>
              </a:rPr>
              <a:t>trapeza</a:t>
            </a:r>
            <a:r>
              <a:rPr lang="en-US" sz="4000" dirty="0" smtClean="0">
                <a:latin typeface="CS Avva Shenouda" pitchFamily="34" charset="0"/>
              </a:rPr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etrapeza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table</a:t>
            </a:r>
            <a:endParaRPr lang="en-US" dirty="0"/>
          </a:p>
        </p:txBody>
      </p:sp>
      <p:pic>
        <p:nvPicPr>
          <p:cNvPr id="20482" name="Picture 2" descr="http://ts1.mm.bing.net/th?&amp;id=HN.607995441823878273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857500" cy="185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Read by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057400"/>
            <a:ext cx="6946392" cy="4191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ouab</a:t>
            </a:r>
            <a:endParaRPr lang="en-US" sz="13800" dirty="0"/>
          </a:p>
        </p:txBody>
      </p:sp>
      <p:pic>
        <p:nvPicPr>
          <p:cNvPr id="5" name="Picture 2" descr="http://ts1.mm.bing.net/th?&amp;id=HN.608046268472754565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7150"/>
            <a:ext cx="2667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667000"/>
            <a:ext cx="7498080" cy="3886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smtClean="0">
                <a:latin typeface="CS Avva Shenouda" pitchFamily="34" charset="0"/>
              </a:rPr>
              <a:t>bal</a:t>
            </a:r>
            <a:endParaRPr lang="en-US" sz="13800" dirty="0"/>
          </a:p>
        </p:txBody>
      </p:sp>
      <p:pic>
        <p:nvPicPr>
          <p:cNvPr id="4" name="Picture 2" descr="http://ts1.mm.bing.net/th?&amp;id=HN.608036248313202245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142875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09800"/>
            <a:ext cx="7498080" cy="4038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smtClean="0">
                <a:latin typeface="CS Avva Shenouda" pitchFamily="34" charset="0"/>
              </a:rPr>
              <a:t>`</a:t>
            </a:r>
            <a:r>
              <a:rPr lang="en-US" sz="13800" dirty="0" err="1" smtClean="0">
                <a:latin typeface="CS Avva Shenouda" pitchFamily="34" charset="0"/>
              </a:rPr>
              <a:t>cnau</a:t>
            </a:r>
            <a:endParaRPr lang="en-US" sz="13800" dirty="0"/>
          </a:p>
        </p:txBody>
      </p:sp>
      <p:pic>
        <p:nvPicPr>
          <p:cNvPr id="4" name="Picture 2" descr="http://ts1.mm.bing.net/th?&amp;id=HN.608036815249736779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357" y="64180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86000"/>
            <a:ext cx="7498080" cy="4343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ma;ytyc</a:t>
            </a:r>
            <a:endParaRPr lang="en-US" sz="13800" dirty="0"/>
          </a:p>
        </p:txBody>
      </p:sp>
      <p:pic>
        <p:nvPicPr>
          <p:cNvPr id="4" name="Picture 4" descr="http://ts1.mm.bing.net/th?&amp;id=HN.608006660285333521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"/>
            <a:ext cx="28575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09800"/>
            <a:ext cx="7498080" cy="4038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smtClean="0">
                <a:latin typeface="CS Avva Shenouda" pitchFamily="34" charset="0"/>
              </a:rPr>
              <a:t>nah]</a:t>
            </a:r>
            <a:endParaRPr lang="en-US" sz="13800" dirty="0"/>
          </a:p>
        </p:txBody>
      </p:sp>
      <p:pic>
        <p:nvPicPr>
          <p:cNvPr id="4" name="Picture 2" descr="http://ts1.mm.bing.net/th?&amp;id=HN.608013691139261805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4633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667000"/>
            <a:ext cx="7498080" cy="4191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Kahi</a:t>
            </a:r>
            <a:endParaRPr lang="en-US" sz="13800" dirty="0"/>
          </a:p>
        </p:txBody>
      </p:sp>
      <p:pic>
        <p:nvPicPr>
          <p:cNvPr id="4" name="Picture 2" descr="http://ts1.mm.bing.net/th?&amp;id=HN.607989501893019383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13607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5851525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ct val="0"/>
              </a:spcBef>
              <a:buNone/>
            </a:pPr>
            <a:r>
              <a:rPr lang="en-US" sz="95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S Avva Shenouda" pitchFamily="34" charset="0"/>
                <a:ea typeface="+mj-ea"/>
                <a:cs typeface="+mj-cs"/>
              </a:rPr>
              <a:t>A</a:t>
            </a:r>
          </a:p>
          <a:p>
            <a:pPr algn="ctr">
              <a:buNone/>
            </a:pPr>
            <a:endParaRPr lang="en-US" sz="1800" dirty="0" smtClean="0">
              <a:latin typeface="CS Avva Shenouda" pitchFamily="34" charset="0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sz="3800" b="1" dirty="0" smtClean="0"/>
              <a:t>Name:- </a:t>
            </a:r>
            <a:r>
              <a:rPr lang="en-US" sz="3800" dirty="0" smtClean="0"/>
              <a:t>Alpha</a:t>
            </a:r>
            <a:endParaRPr lang="en-US" sz="3800" b="1" dirty="0" smtClean="0"/>
          </a:p>
          <a:p>
            <a:pPr algn="ctr">
              <a:buNone/>
            </a:pPr>
            <a:r>
              <a:rPr lang="en-US" sz="3800" dirty="0" smtClean="0"/>
              <a:t> </a:t>
            </a:r>
            <a:r>
              <a:rPr lang="en-US" sz="3800" b="1" dirty="0" smtClean="0"/>
              <a:t>Sound:- </a:t>
            </a:r>
            <a:r>
              <a:rPr lang="en-US" sz="3800" dirty="0" smtClean="0"/>
              <a:t>A</a:t>
            </a:r>
          </a:p>
          <a:p>
            <a:pPr algn="ctr">
              <a:buNone/>
            </a:pPr>
            <a:endParaRPr lang="en-US" sz="3800" b="1" dirty="0" smtClean="0"/>
          </a:p>
          <a:p>
            <a:pPr algn="ctr">
              <a:buNone/>
            </a:pPr>
            <a:r>
              <a:rPr lang="en-US" sz="3800" dirty="0" smtClean="0"/>
              <a:t> </a:t>
            </a:r>
            <a:r>
              <a:rPr lang="en-US" sz="3800" b="1" dirty="0" smtClean="0"/>
              <a:t>Word in Coptic:-</a:t>
            </a:r>
            <a:r>
              <a:rPr lang="en-US" sz="3800" dirty="0" smtClean="0"/>
              <a:t> </a:t>
            </a:r>
            <a:r>
              <a:rPr lang="en-US" sz="3800" dirty="0" err="1" smtClean="0">
                <a:latin typeface="CS Avva Shenouda" pitchFamily="34" charset="0"/>
              </a:rPr>
              <a:t>abba</a:t>
            </a:r>
            <a:r>
              <a:rPr lang="en-US" sz="3800" b="1" dirty="0" smtClean="0">
                <a:latin typeface="CS Avva Shenouda" pitchFamily="34" charset="0"/>
              </a:rPr>
              <a:t> </a:t>
            </a:r>
          </a:p>
          <a:p>
            <a:pPr algn="ctr">
              <a:buNone/>
            </a:pPr>
            <a:r>
              <a:rPr lang="en-US" sz="3800" dirty="0" smtClean="0"/>
              <a:t> </a:t>
            </a:r>
            <a:r>
              <a:rPr lang="en-US" sz="3800" b="1" dirty="0" smtClean="0"/>
              <a:t>In English:- </a:t>
            </a:r>
            <a:r>
              <a:rPr lang="en-US" sz="3800" dirty="0" err="1" smtClean="0"/>
              <a:t>Avva</a:t>
            </a:r>
            <a:endParaRPr lang="en-US" sz="3800" b="1" dirty="0" smtClean="0"/>
          </a:p>
          <a:p>
            <a:pPr algn="ctr">
              <a:buNone/>
            </a:pPr>
            <a:r>
              <a:rPr lang="en-US" sz="3800" dirty="0" smtClean="0"/>
              <a:t> </a:t>
            </a:r>
            <a:r>
              <a:rPr lang="en-US" sz="3800" b="1" dirty="0" smtClean="0"/>
              <a:t>Meaning:- </a:t>
            </a:r>
            <a:r>
              <a:rPr lang="en-US" sz="3800" dirty="0" smtClean="0"/>
              <a:t>Father</a:t>
            </a:r>
            <a:endParaRPr lang="en-US" sz="3800" b="1" dirty="0" smtClean="0"/>
          </a:p>
          <a:p>
            <a:pPr algn="ctr">
              <a:buNone/>
            </a:pPr>
            <a:r>
              <a:rPr lang="en-US" sz="3800" dirty="0" smtClean="0"/>
              <a:t> </a:t>
            </a:r>
            <a:endParaRPr lang="en-US" sz="3800" dirty="0"/>
          </a:p>
        </p:txBody>
      </p:sp>
      <p:pic>
        <p:nvPicPr>
          <p:cNvPr id="1026" name="Picture 2" descr="http://ts1.mm.bing.net/th?&amp;id=HN.608055670152302079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8600"/>
            <a:ext cx="20574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743200"/>
            <a:ext cx="7498080" cy="4343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tamau</a:t>
            </a:r>
            <a:endParaRPr lang="en-US" sz="13800" dirty="0"/>
          </a:p>
        </p:txBody>
      </p:sp>
      <p:pic>
        <p:nvPicPr>
          <p:cNvPr id="4" name="Picture 2" descr="http://ts1.mm.bing.net/th?&amp;id=HN.608012840739016439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8600"/>
            <a:ext cx="23717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9900" dirty="0" smtClean="0">
                <a:latin typeface="CS Avva Shenouda" pitchFamily="34" charset="0"/>
              </a:rPr>
              <a:t>`</a:t>
            </a:r>
            <a:r>
              <a:rPr lang="en-US" sz="13800" dirty="0" err="1" smtClean="0">
                <a:latin typeface="CS Avva Shenouda" pitchFamily="34" charset="0"/>
              </a:rPr>
              <a:t>trapeza</a:t>
            </a:r>
            <a:endParaRPr lang="en-US" sz="13800" dirty="0"/>
          </a:p>
        </p:txBody>
      </p:sp>
      <p:pic>
        <p:nvPicPr>
          <p:cNvPr id="4" name="Picture 2" descr="http://ts1.mm.bing.net/th?&amp;id=HN.607995441823878273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857500" cy="185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3- Letters look like English but different pronunciations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/>
          <a:lstStyle/>
          <a:p>
            <a:r>
              <a:rPr lang="en-US" sz="6600" dirty="0" smtClean="0">
                <a:latin typeface="CS Avva Shenouda" pitchFamily="34" charset="0"/>
              </a:rPr>
              <a:t>R </a:t>
            </a:r>
          </a:p>
          <a:p>
            <a:r>
              <a:rPr lang="en-US" sz="6600" dirty="0" smtClean="0">
                <a:latin typeface="CS Avva Shenouda" pitchFamily="34" charset="0"/>
              </a:rPr>
              <a:t>Y </a:t>
            </a:r>
          </a:p>
          <a:p>
            <a:r>
              <a:rPr lang="en-US" sz="6600" dirty="0" smtClean="0">
                <a:latin typeface="CS Avva Shenouda" pitchFamily="34" charset="0"/>
              </a:rPr>
              <a:t>&lt;</a:t>
            </a:r>
            <a:r>
              <a:rPr lang="en-US" dirty="0" smtClean="0">
                <a:latin typeface="CS Avva Shenouda" pitchFamily="34" charset="0"/>
              </a:rPr>
              <a:t> </a:t>
            </a:r>
            <a:endParaRPr lang="en-US" dirty="0">
              <a:latin typeface="CS Avva Shenoud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8080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r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120" y="19812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Roo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R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smtClean="0">
                <a:latin typeface="CS Avva Shenouda" pitchFamily="34" charset="0"/>
              </a:rPr>
              <a:t> </a:t>
            </a:r>
            <a:r>
              <a:rPr lang="en-US" sz="4000" dirty="0" smtClean="0">
                <a:latin typeface="CS Avva Shenouda" pitchFamily="34" charset="0"/>
              </a:rPr>
              <a:t>ran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smtClean="0"/>
              <a:t>ran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Name</a:t>
            </a:r>
            <a:endParaRPr lang="en-US" dirty="0"/>
          </a:p>
        </p:txBody>
      </p:sp>
      <p:pic>
        <p:nvPicPr>
          <p:cNvPr id="21510" name="Picture 6" descr="http://ts1.mm.bing.net/th?&amp;id=HN.608030269715448929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318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y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Eeta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EE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smtClean="0">
                <a:latin typeface="CS Avva Shenouda" pitchFamily="34" charset="0"/>
              </a:rPr>
              <a:t>`</a:t>
            </a:r>
            <a:r>
              <a:rPr lang="en-US" dirty="0" err="1" smtClean="0">
                <a:latin typeface="CS Avva Shenouda" pitchFamily="34" charset="0"/>
              </a:rPr>
              <a:t>smyn</a:t>
            </a:r>
            <a:r>
              <a:rPr lang="en-US" dirty="0" smtClean="0">
                <a:latin typeface="CS Avva Shenouda" pitchFamily="34" charset="0"/>
              </a:rPr>
              <a:t> 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Eshmyn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Eight</a:t>
            </a:r>
            <a:endParaRPr lang="en-US" dirty="0"/>
          </a:p>
        </p:txBody>
      </p:sp>
      <p:pic>
        <p:nvPicPr>
          <p:cNvPr id="4" name="Picture 2" descr="http://ts1.mm.bing.net/th?&amp;id=HN.607996107544986367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729" y="46037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8842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&lt;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120" y="2057400"/>
            <a:ext cx="749808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smtClean="0"/>
              <a:t>key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K</a:t>
            </a:r>
            <a:r>
              <a:rPr lang="en-US" dirty="0" smtClean="0"/>
              <a:t> normally in the </a:t>
            </a:r>
            <a:r>
              <a:rPr lang="en-US" dirty="0" err="1" smtClean="0"/>
              <a:t>coptic</a:t>
            </a:r>
            <a:r>
              <a:rPr lang="en-US" dirty="0" smtClean="0"/>
              <a:t> letters 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smtClean="0">
                <a:latin typeface="CS Avva Shenouda" pitchFamily="34" charset="0"/>
              </a:rPr>
              <a:t>,</a:t>
            </a:r>
            <a:r>
              <a:rPr lang="en-US" dirty="0" err="1" smtClean="0">
                <a:latin typeface="CS Avva Shenouda" pitchFamily="34" charset="0"/>
              </a:rPr>
              <a:t>aki</a:t>
            </a:r>
            <a:r>
              <a:rPr lang="en-US" dirty="0" smtClean="0">
                <a:latin typeface="CS Avva Shenouda" pitchFamily="34" charset="0"/>
              </a:rPr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smtClean="0"/>
              <a:t>kaki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Darkness</a:t>
            </a:r>
            <a:endParaRPr lang="en-US" dirty="0"/>
          </a:p>
        </p:txBody>
      </p:sp>
      <p:pic>
        <p:nvPicPr>
          <p:cNvPr id="30722" name="Picture 2" descr="http://ts1.mm.bing.net/th?&amp;id=HN.607995549196749047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83911"/>
            <a:ext cx="2857500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604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&lt;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smtClean="0"/>
              <a:t>key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err="1" smtClean="0"/>
              <a:t>Kh</a:t>
            </a:r>
            <a:r>
              <a:rPr lang="en-US" dirty="0" smtClean="0"/>
              <a:t> in the </a:t>
            </a:r>
            <a:r>
              <a:rPr lang="en-US" b="1" dirty="0" smtClean="0"/>
              <a:t>Greek words</a:t>
            </a:r>
            <a:endParaRPr lang="en-US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smtClean="0">
                <a:latin typeface="CS Avva Shenouda" pitchFamily="34" charset="0"/>
              </a:rPr>
              <a:t>`` ,</a:t>
            </a:r>
            <a:r>
              <a:rPr lang="en-US" dirty="0" err="1" smtClean="0">
                <a:latin typeface="CS Avva Shenouda" pitchFamily="34" charset="0"/>
              </a:rPr>
              <a:t>rictoc</a:t>
            </a:r>
            <a:r>
              <a:rPr lang="en-US" dirty="0" smtClean="0">
                <a:latin typeface="CS Avva Shenouda" pitchFamily="34" charset="0"/>
              </a:rPr>
              <a:t> 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ekhristos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Christ</a:t>
            </a:r>
            <a:endParaRPr lang="en-US" dirty="0"/>
          </a:p>
        </p:txBody>
      </p:sp>
      <p:pic>
        <p:nvPicPr>
          <p:cNvPr id="32770" name="Picture 2" descr="http://ts1.mm.bing.net/th?&amp;id=HN.608025313325222577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7150"/>
            <a:ext cx="1981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0" y="12652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&lt;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920" y="24384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smtClean="0"/>
              <a:t>key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err="1" smtClean="0"/>
              <a:t>sh</a:t>
            </a:r>
            <a:r>
              <a:rPr lang="en-US" dirty="0" smtClean="0"/>
              <a:t> if one of the </a:t>
            </a:r>
            <a:r>
              <a:rPr lang="en-US" b="1" dirty="0" smtClean="0"/>
              <a:t>E family </a:t>
            </a:r>
            <a:r>
              <a:rPr lang="en-US" dirty="0" smtClean="0"/>
              <a:t>(</a:t>
            </a:r>
            <a:r>
              <a:rPr lang="en-US" dirty="0" smtClean="0">
                <a:latin typeface="CS Avva Shenouda" pitchFamily="34" charset="0"/>
              </a:rPr>
              <a:t>e y </a:t>
            </a:r>
            <a:r>
              <a:rPr lang="en-US" dirty="0" err="1" smtClean="0">
                <a:latin typeface="CS Avva Shenouda" pitchFamily="34" charset="0"/>
              </a:rPr>
              <a:t>i</a:t>
            </a:r>
            <a:r>
              <a:rPr lang="en-US" dirty="0" smtClean="0">
                <a:latin typeface="CS Avva Shenouda" pitchFamily="34" charset="0"/>
              </a:rPr>
              <a:t> u</a:t>
            </a:r>
            <a:r>
              <a:rPr lang="en-US" dirty="0" smtClean="0"/>
              <a:t>) comes after it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err="1" smtClean="0">
                <a:latin typeface="CS Avva Shenouda" pitchFamily="34" charset="0"/>
              </a:rPr>
              <a:t>ar,yaggeloc</a:t>
            </a:r>
            <a:r>
              <a:rPr lang="en-US" dirty="0" smtClean="0"/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Arsheeangelos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Archangel</a:t>
            </a:r>
            <a:endParaRPr lang="en-US" dirty="0"/>
          </a:p>
        </p:txBody>
      </p:sp>
      <p:pic>
        <p:nvPicPr>
          <p:cNvPr id="33794" name="Picture 2" descr="http://ts1.mm.bing.net/th?&amp;id=HN.608055841952173726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-114300"/>
            <a:ext cx="16097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read by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590800"/>
            <a:ext cx="7498080" cy="3962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smtClean="0">
                <a:latin typeface="CS Avva Shenouda" pitchFamily="34" charset="0"/>
              </a:rPr>
              <a:t>ran</a:t>
            </a:r>
            <a:endParaRPr lang="en-US" sz="13800" dirty="0"/>
          </a:p>
        </p:txBody>
      </p:sp>
      <p:pic>
        <p:nvPicPr>
          <p:cNvPr id="4" name="Picture 6" descr="http://ts1.mm.bing.net/th?&amp;id=HN.608030269715448929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057400"/>
            <a:ext cx="7498080" cy="4191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smtClean="0">
                <a:latin typeface="CS Avva Shenouda" pitchFamily="34" charset="0"/>
              </a:rPr>
              <a:t>`</a:t>
            </a:r>
            <a:r>
              <a:rPr lang="en-US" sz="13800" dirty="0" err="1" smtClean="0">
                <a:latin typeface="CS Avva Shenouda" pitchFamily="34" charset="0"/>
              </a:rPr>
              <a:t>smyn</a:t>
            </a:r>
            <a:endParaRPr lang="en-US" sz="13800" dirty="0"/>
          </a:p>
        </p:txBody>
      </p:sp>
      <p:pic>
        <p:nvPicPr>
          <p:cNvPr id="4" name="Picture 2" descr="http://ts1.mm.bing.net/th?&amp;id=HN.607996107544986367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729" y="46037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E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14478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smtClean="0"/>
              <a:t>E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E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smtClean="0">
                <a:latin typeface="CS Avva Shenouda" pitchFamily="34" charset="0"/>
              </a:rPr>
              <a:t> </a:t>
            </a:r>
            <a:r>
              <a:rPr lang="en-US" dirty="0" err="1" smtClean="0">
                <a:latin typeface="CS Avva Shenouda" pitchFamily="34" charset="0"/>
              </a:rPr>
              <a:t>ek`klycia</a:t>
            </a:r>
            <a:r>
              <a:rPr lang="en-US" dirty="0" smtClean="0"/>
              <a:t> </a:t>
            </a:r>
            <a:r>
              <a:rPr lang="en-US" b="1" dirty="0" smtClean="0">
                <a:latin typeface="CS Avva Shenouda" pitchFamily="34" charset="0"/>
              </a:rPr>
              <a:t> 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ek`klycia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Church</a:t>
            </a:r>
            <a:endParaRPr lang="en-US" b="1" dirty="0" smtClean="0"/>
          </a:p>
          <a:p>
            <a:endParaRPr lang="en-US" dirty="0"/>
          </a:p>
        </p:txBody>
      </p:sp>
      <p:pic>
        <p:nvPicPr>
          <p:cNvPr id="2050" name="Picture 2" descr="http://ts1.mm.bing.net/th?&amp;id=HN.608051899173831707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4800"/>
            <a:ext cx="2857500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09800"/>
            <a:ext cx="7498080" cy="4038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smtClean="0">
                <a:latin typeface="CS Avva Shenouda" pitchFamily="34" charset="0"/>
              </a:rPr>
              <a:t>,</a:t>
            </a:r>
            <a:r>
              <a:rPr lang="en-US" sz="13800" dirty="0" err="1" smtClean="0">
                <a:latin typeface="CS Avva Shenouda" pitchFamily="34" charset="0"/>
              </a:rPr>
              <a:t>aki</a:t>
            </a:r>
            <a:endParaRPr lang="en-US" sz="13800" dirty="0"/>
          </a:p>
        </p:txBody>
      </p:sp>
      <p:pic>
        <p:nvPicPr>
          <p:cNvPr id="4" name="Picture 2" descr="http://ts1.mm.bing.net/th?&amp;id=HN.607995549196749047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83911"/>
            <a:ext cx="2857500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819400"/>
            <a:ext cx="7498080" cy="4343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3800" dirty="0" smtClean="0">
                <a:latin typeface="CS Avva Shenouda" pitchFamily="34" charset="0"/>
              </a:rPr>
              <a:t>`` ,</a:t>
            </a:r>
            <a:r>
              <a:rPr lang="en-US" sz="13800" dirty="0" err="1" smtClean="0">
                <a:latin typeface="CS Avva Shenouda" pitchFamily="34" charset="0"/>
              </a:rPr>
              <a:t>rictoc</a:t>
            </a:r>
            <a:endParaRPr lang="en-US" sz="19900" dirty="0"/>
          </a:p>
        </p:txBody>
      </p:sp>
      <p:pic>
        <p:nvPicPr>
          <p:cNvPr id="4" name="Picture 2" descr="http://ts1.mm.bing.net/th?&amp;id=HN.608025313325222577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7150"/>
            <a:ext cx="1981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819400"/>
            <a:ext cx="7498080" cy="3962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err="1" smtClean="0">
                <a:latin typeface="CS Avva Shenouda" pitchFamily="34" charset="0"/>
              </a:rPr>
              <a:t>ar,yaggeloc</a:t>
            </a:r>
            <a:endParaRPr lang="en-US" sz="8800" dirty="0"/>
          </a:p>
        </p:txBody>
      </p:sp>
      <p:pic>
        <p:nvPicPr>
          <p:cNvPr id="4" name="Picture 2" descr="http://ts1.mm.bing.net/th?&amp;id=HN.608055841952173726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-114300"/>
            <a:ext cx="16097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4- Letters look like Math or Science letters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09800"/>
            <a:ext cx="7498080" cy="4038600"/>
          </a:xfrm>
        </p:spPr>
        <p:txBody>
          <a:bodyPr>
            <a:normAutofit lnSpcReduction="10000"/>
          </a:bodyPr>
          <a:lstStyle/>
          <a:p>
            <a:r>
              <a:rPr lang="en-US" sz="6600" dirty="0" smtClean="0">
                <a:latin typeface="CS Avva Shenouda" pitchFamily="34" charset="0"/>
              </a:rPr>
              <a:t>:   </a:t>
            </a:r>
          </a:p>
          <a:p>
            <a:r>
              <a:rPr lang="en-US" sz="6600" dirty="0" smtClean="0">
                <a:latin typeface="CS Avva Shenouda" pitchFamily="34" charset="0"/>
              </a:rPr>
              <a:t>D  </a:t>
            </a:r>
          </a:p>
          <a:p>
            <a:r>
              <a:rPr lang="en-US" sz="6600" dirty="0" smtClean="0">
                <a:latin typeface="CS Avva Shenouda" pitchFamily="34" charset="0"/>
              </a:rPr>
              <a:t> L </a:t>
            </a:r>
          </a:p>
          <a:p>
            <a:r>
              <a:rPr lang="en-US" sz="6000" dirty="0" smtClean="0">
                <a:latin typeface="CS Avva Shenouda" pitchFamily="34" charset="0"/>
              </a:rPr>
              <a:t>G  </a:t>
            </a:r>
            <a:r>
              <a:rPr lang="en-US" dirty="0" smtClean="0">
                <a:latin typeface="CS Avva Shenouda" pitchFamily="34" charset="0"/>
              </a:rPr>
              <a:t>   </a:t>
            </a:r>
            <a:endParaRPr lang="en-US" dirty="0">
              <a:latin typeface="CS Avva Shenoud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652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;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4384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Theeta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Normally sounds like </a:t>
            </a:r>
            <a:r>
              <a:rPr lang="en-US" b="1" dirty="0" err="1" smtClean="0"/>
              <a:t>th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smtClean="0">
                <a:latin typeface="CS Avva Shenouda" pitchFamily="34" charset="0"/>
              </a:rPr>
              <a:t>`:</a:t>
            </a:r>
            <a:r>
              <a:rPr lang="en-US" dirty="0" err="1" smtClean="0">
                <a:latin typeface="CS Avva Shenouda" pitchFamily="34" charset="0"/>
              </a:rPr>
              <a:t>ronoc</a:t>
            </a:r>
            <a:r>
              <a:rPr lang="en-US" dirty="0" smtClean="0">
                <a:latin typeface="CS Avva Shenouda" pitchFamily="34" charset="0"/>
              </a:rPr>
              <a:t> 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ethronos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Throne</a:t>
            </a:r>
            <a:endParaRPr lang="en-US" dirty="0"/>
          </a:p>
        </p:txBody>
      </p:sp>
      <p:pic>
        <p:nvPicPr>
          <p:cNvPr id="34820" name="Picture 4" descr="http://2.bp.blogspot.com/-SE7x0JcHWwE/UAUQPz9pd5I/AAAAAAAAEJI/EkzvZFP7GOw/s1600/Horrix-Throne-King-William-III-N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757" y="152400"/>
            <a:ext cx="1812036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" y="14176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;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320" y="25908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Theeta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If one of these letters </a:t>
            </a:r>
            <a:r>
              <a:rPr lang="en-US" b="1" dirty="0" smtClean="0"/>
              <a:t>(</a:t>
            </a:r>
            <a:r>
              <a:rPr lang="en-US" b="1" dirty="0" err="1" smtClean="0">
                <a:latin typeface="CS Avva Shenouda" pitchFamily="34" charset="0"/>
              </a:rPr>
              <a:t>cts</a:t>
            </a:r>
            <a:r>
              <a:rPr lang="en-US" b="1" dirty="0" smtClean="0"/>
              <a:t>)</a:t>
            </a:r>
            <a:r>
              <a:rPr lang="en-US" dirty="0" smtClean="0"/>
              <a:t> comes before it </a:t>
            </a:r>
            <a:r>
              <a:rPr lang="en-US" dirty="0" err="1" smtClean="0"/>
              <a:t>it</a:t>
            </a:r>
            <a:r>
              <a:rPr lang="en-US" dirty="0" smtClean="0"/>
              <a:t> will sounds like </a:t>
            </a:r>
            <a:r>
              <a:rPr lang="en-US" b="1" dirty="0" smtClean="0"/>
              <a:t>t</a:t>
            </a:r>
            <a:r>
              <a:rPr lang="en-US" dirty="0" smtClean="0"/>
              <a:t>. 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smtClean="0">
                <a:latin typeface="CS Avva Shenouda" pitchFamily="34" charset="0"/>
              </a:rPr>
              <a:t>`</a:t>
            </a:r>
            <a:r>
              <a:rPr lang="en-US" dirty="0" err="1" smtClean="0">
                <a:latin typeface="CS Avva Shenouda" pitchFamily="34" charset="0"/>
              </a:rPr>
              <a:t>c;oi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estoi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Aroma/smell</a:t>
            </a:r>
            <a:endParaRPr lang="en-US" dirty="0"/>
          </a:p>
        </p:txBody>
      </p:sp>
      <p:pic>
        <p:nvPicPr>
          <p:cNvPr id="40962" name="Picture 2" descr="http://ts1.mm.bing.net/th?&amp;id=HN.608046483221776318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78921"/>
            <a:ext cx="20764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080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D</a:t>
            </a:r>
            <a:r>
              <a:rPr lang="en-US" sz="8800" dirty="0" smtClean="0"/>
              <a:t> </a:t>
            </a:r>
            <a:r>
              <a:rPr lang="en-US" sz="8800" dirty="0" smtClean="0">
                <a:latin typeface="CS Avva Shenouda" pitchFamily="34" charset="0"/>
              </a:rPr>
              <a:t>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smtClean="0"/>
              <a:t>Delta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normally sounds like a</a:t>
            </a:r>
            <a:r>
              <a:rPr lang="en-US" b="1" dirty="0" smtClean="0"/>
              <a:t> z</a:t>
            </a:r>
            <a:r>
              <a:rPr lang="en-US" dirty="0" smtClean="0"/>
              <a:t>. 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err="1" smtClean="0">
                <a:latin typeface="CS Avva Shenouda" pitchFamily="34" charset="0"/>
              </a:rPr>
              <a:t>Diakwn</a:t>
            </a:r>
            <a:r>
              <a:rPr lang="en-US" dirty="0" smtClean="0">
                <a:latin typeface="CS Avva Shenouda" pitchFamily="34" charset="0"/>
              </a:rPr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zeacoun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deacon</a:t>
            </a:r>
          </a:p>
          <a:p>
            <a:pPr algn="ctr">
              <a:buNone/>
            </a:pPr>
            <a:endParaRPr lang="en-US" dirty="0"/>
          </a:p>
        </p:txBody>
      </p:sp>
      <p:pic>
        <p:nvPicPr>
          <p:cNvPr id="41986" name="Picture 2" descr="http://ts1.mm.bing.net/th?&amp;id=HN.608027465110585481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14176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D</a:t>
            </a:r>
            <a:r>
              <a:rPr lang="en-US" sz="8800" dirty="0" smtClean="0"/>
              <a:t> </a:t>
            </a:r>
            <a:r>
              <a:rPr lang="en-US" sz="8800" dirty="0" smtClean="0">
                <a:latin typeface="CS Avva Shenouda" pitchFamily="34" charset="0"/>
              </a:rPr>
              <a:t>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120" y="25908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smtClean="0"/>
              <a:t>Delta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sounds like</a:t>
            </a:r>
            <a:r>
              <a:rPr lang="en-US" b="1" dirty="0" smtClean="0"/>
              <a:t> D</a:t>
            </a:r>
            <a:r>
              <a:rPr lang="en-US" dirty="0" smtClean="0"/>
              <a:t> only with </a:t>
            </a:r>
            <a:r>
              <a:rPr lang="en-US" b="1" dirty="0" smtClean="0"/>
              <a:t>names</a:t>
            </a:r>
            <a:r>
              <a:rPr lang="en-US" dirty="0" smtClean="0"/>
              <a:t>.  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err="1" smtClean="0">
                <a:latin typeface="CS Avva Shenouda" pitchFamily="34" charset="0"/>
              </a:rPr>
              <a:t>Dauid</a:t>
            </a:r>
            <a:r>
              <a:rPr lang="en-US" dirty="0" smtClean="0"/>
              <a:t> </a:t>
            </a:r>
            <a:r>
              <a:rPr lang="en-US" dirty="0" smtClean="0">
                <a:latin typeface="CS Avva Shenouda" pitchFamily="34" charset="0"/>
              </a:rPr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Daveed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David</a:t>
            </a:r>
            <a:endParaRPr lang="en-US" dirty="0"/>
          </a:p>
        </p:txBody>
      </p:sp>
      <p:pic>
        <p:nvPicPr>
          <p:cNvPr id="43010" name="Picture 2" descr="http://ts1.mm.bing.net/th?&amp;id=HN.608013532225801659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325" y="76200"/>
            <a:ext cx="18954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11128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L</a:t>
            </a:r>
            <a:r>
              <a:rPr lang="en-US" sz="8800" dirty="0" smtClean="0"/>
              <a:t>  </a:t>
            </a:r>
            <a:r>
              <a:rPr lang="en-US" sz="8800" dirty="0" smtClean="0">
                <a:latin typeface="CS Avva Shenouda" pitchFamily="34" charset="0"/>
              </a:rPr>
              <a:t>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120" y="22860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Lolla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L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err="1" smtClean="0">
                <a:latin typeface="CS Avva Shenouda" pitchFamily="34" charset="0"/>
              </a:rPr>
              <a:t>Lali</a:t>
            </a:r>
            <a:r>
              <a:rPr lang="en-US" dirty="0" smtClean="0">
                <a:latin typeface="CS Avva Shenouda" pitchFamily="34" charset="0"/>
              </a:rPr>
              <a:t> </a:t>
            </a:r>
            <a:r>
              <a:rPr lang="en-US" dirty="0" smtClean="0"/>
              <a:t> </a:t>
            </a:r>
            <a:r>
              <a:rPr lang="en-US" dirty="0" smtClean="0">
                <a:latin typeface="CS Avva Shenouda" pitchFamily="34" charset="0"/>
              </a:rPr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Lali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Sing</a:t>
            </a:r>
            <a:endParaRPr lang="en-US" dirty="0"/>
          </a:p>
        </p:txBody>
      </p:sp>
      <p:pic>
        <p:nvPicPr>
          <p:cNvPr id="44034" name="Picture 2" descr="http://ts1.mm.bing.net/th?&amp;id=HN.608038245473650567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8842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G</a:t>
            </a:r>
            <a:r>
              <a:rPr lang="en-US" sz="8800" dirty="0" smtClean="0"/>
              <a:t>   </a:t>
            </a:r>
            <a:r>
              <a:rPr lang="en-US" sz="8800" dirty="0" smtClean="0">
                <a:latin typeface="CS Avva Shenouda" pitchFamily="34" charset="0"/>
              </a:rPr>
              <a:t>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120" y="20574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Ghamma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sounds normally like </a:t>
            </a:r>
            <a:r>
              <a:rPr lang="en-US" b="1" dirty="0" err="1" smtClean="0"/>
              <a:t>gh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smtClean="0">
                <a:latin typeface="CS Avva Shenouda" pitchFamily="34" charset="0"/>
              </a:rPr>
              <a:t>gar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ghar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For - because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311900" y="-21771"/>
            <a:ext cx="2857500" cy="2390775"/>
            <a:chOff x="6311900" y="-21771"/>
            <a:chExt cx="2857500" cy="2390775"/>
          </a:xfrm>
        </p:grpSpPr>
        <p:pic>
          <p:nvPicPr>
            <p:cNvPr id="45058" name="Picture 2" descr="http://ts1.mm.bing.net/th?&amp;id=HN.607998353812360913&amp;w=300&amp;h=300&amp;c=0&amp;pid=1.9&amp;rs=0&amp;p=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1900" y="-21771"/>
              <a:ext cx="2857500" cy="23907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6629400" y="1600200"/>
              <a:ext cx="2209800" cy="5334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Y</a:t>
            </a:r>
            <a:r>
              <a:rPr lang="en-US" sz="8800" dirty="0" smtClean="0"/>
              <a:t>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Eeta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EE 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smtClean="0">
                <a:latin typeface="CS Avva Shenouda" pitchFamily="34" charset="0"/>
              </a:rPr>
              <a:t> `</a:t>
            </a:r>
            <a:r>
              <a:rPr lang="en-US" dirty="0" err="1" smtClean="0">
                <a:latin typeface="CS Avva Shenouda" pitchFamily="34" charset="0"/>
              </a:rPr>
              <a:t>smyn</a:t>
            </a:r>
            <a:r>
              <a:rPr lang="en-US" dirty="0" smtClean="0">
                <a:latin typeface="CS Avva Shenouda" pitchFamily="34" charset="0"/>
              </a:rPr>
              <a:t>  </a:t>
            </a:r>
            <a:r>
              <a:rPr lang="en-US" b="1" dirty="0" smtClean="0">
                <a:latin typeface="CS Avva Shenouda" pitchFamily="34" charset="0"/>
              </a:rPr>
              <a:t> 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Eshmyn</a:t>
            </a:r>
            <a:r>
              <a:rPr lang="en-US" dirty="0" smtClean="0"/>
              <a:t> 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Eight </a:t>
            </a:r>
            <a:endParaRPr lang="en-US" b="1" dirty="0" smtClean="0"/>
          </a:p>
          <a:p>
            <a:endParaRPr lang="en-US" dirty="0"/>
          </a:p>
        </p:txBody>
      </p:sp>
      <p:pic>
        <p:nvPicPr>
          <p:cNvPr id="3074" name="Picture 2" descr="http://ts1.mm.bing.net/th?&amp;id=HN.607996107544986367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729" y="46037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10366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G</a:t>
            </a:r>
            <a:r>
              <a:rPr lang="en-US" sz="8800" dirty="0" smtClean="0"/>
              <a:t>   </a:t>
            </a:r>
            <a:r>
              <a:rPr lang="en-US" sz="8800" dirty="0" smtClean="0">
                <a:latin typeface="CS Avva Shenouda" pitchFamily="34" charset="0"/>
              </a:rPr>
              <a:t>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120" y="22098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Ghamma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If any of the</a:t>
            </a:r>
            <a:r>
              <a:rPr lang="en-US" b="1" dirty="0" smtClean="0"/>
              <a:t> E family</a:t>
            </a:r>
            <a:r>
              <a:rPr lang="en-US" dirty="0" smtClean="0"/>
              <a:t> comes after it , it will sounds like </a:t>
            </a:r>
            <a:r>
              <a:rPr lang="en-US" b="1" dirty="0" smtClean="0"/>
              <a:t>g</a:t>
            </a:r>
            <a:r>
              <a:rPr lang="en-US" dirty="0" smtClean="0"/>
              <a:t>. 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</a:t>
            </a:r>
            <a:r>
              <a:rPr lang="en-US" dirty="0" smtClean="0">
                <a:latin typeface="CS Avva Shenouda" pitchFamily="34" charset="0"/>
              </a:rPr>
              <a:t> </a:t>
            </a:r>
            <a:r>
              <a:rPr lang="en-US" dirty="0" err="1" smtClean="0">
                <a:latin typeface="CS Avva Shenouda" pitchFamily="34" charset="0"/>
              </a:rPr>
              <a:t>Agioc</a:t>
            </a:r>
            <a:r>
              <a:rPr lang="en-US" dirty="0" smtClean="0">
                <a:latin typeface="CS Avva Shenouda" pitchFamily="34" charset="0"/>
              </a:rPr>
              <a:t>   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agios</a:t>
            </a:r>
            <a:r>
              <a:rPr lang="en-US" dirty="0" smtClean="0"/>
              <a:t> 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Holy </a:t>
            </a:r>
            <a:endParaRPr lang="en-US" dirty="0"/>
          </a:p>
        </p:txBody>
      </p:sp>
      <p:pic>
        <p:nvPicPr>
          <p:cNvPr id="4" name="Picture 2" descr="http://ts1.mm.bing.net/th?&amp;id=HN.608046268472754565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7150"/>
            <a:ext cx="2667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842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G</a:t>
            </a:r>
            <a:r>
              <a:rPr lang="en-US" sz="8800" dirty="0" smtClean="0"/>
              <a:t>   </a:t>
            </a:r>
            <a:r>
              <a:rPr lang="en-US" sz="8800" dirty="0" smtClean="0">
                <a:latin typeface="CS Avva Shenouda" pitchFamily="34" charset="0"/>
              </a:rPr>
              <a:t>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Ghamma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If any of these letters</a:t>
            </a:r>
            <a:r>
              <a:rPr lang="en-US" b="1" dirty="0" smtClean="0"/>
              <a:t>(</a:t>
            </a:r>
            <a:r>
              <a:rPr lang="en-US" b="1" dirty="0" smtClean="0">
                <a:latin typeface="CS Avva Shenouda" pitchFamily="34" charset="0"/>
              </a:rPr>
              <a:t>GKX&lt;) </a:t>
            </a:r>
            <a:r>
              <a:rPr lang="en-US" dirty="0" smtClean="0"/>
              <a:t>comes after it , it will sounds like </a:t>
            </a:r>
            <a:r>
              <a:rPr lang="en-US" b="1" dirty="0" smtClean="0"/>
              <a:t>N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</a:t>
            </a:r>
            <a:r>
              <a:rPr lang="en-US" dirty="0" smtClean="0">
                <a:latin typeface="CS Avva Shenouda" pitchFamily="34" charset="0"/>
              </a:rPr>
              <a:t> </a:t>
            </a:r>
            <a:r>
              <a:rPr lang="en-US" dirty="0" err="1" smtClean="0">
                <a:latin typeface="CS Avva Shenouda" pitchFamily="34" charset="0"/>
              </a:rPr>
              <a:t>Aggeloc</a:t>
            </a:r>
            <a:r>
              <a:rPr lang="en-US" dirty="0" smtClean="0"/>
              <a:t> </a:t>
            </a:r>
            <a:r>
              <a:rPr lang="en-US" dirty="0" smtClean="0">
                <a:latin typeface="CS Avva Shenouda" pitchFamily="34" charset="0"/>
              </a:rPr>
              <a:t>  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angelos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Angel </a:t>
            </a:r>
            <a:endParaRPr lang="en-US" dirty="0"/>
          </a:p>
        </p:txBody>
      </p:sp>
      <p:pic>
        <p:nvPicPr>
          <p:cNvPr id="46082" name="Picture 2" descr="http://ts1.mm.bing.net/th?&amp;id=HN.608046951373801662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7716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590800"/>
            <a:ext cx="7498080" cy="4191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smtClean="0">
                <a:latin typeface="CS Avva Shenouda" pitchFamily="34" charset="0"/>
              </a:rPr>
              <a:t>`:</a:t>
            </a:r>
            <a:r>
              <a:rPr lang="en-US" sz="13800" dirty="0" err="1" smtClean="0">
                <a:latin typeface="CS Avva Shenouda" pitchFamily="34" charset="0"/>
              </a:rPr>
              <a:t>ronoc</a:t>
            </a:r>
            <a:endParaRPr lang="en-US" sz="13800" dirty="0"/>
          </a:p>
        </p:txBody>
      </p:sp>
      <p:pic>
        <p:nvPicPr>
          <p:cNvPr id="4" name="Picture 4" descr="http://2.bp.blogspot.com/-SE7x0JcHWwE/UAUQPz9pd5I/AAAAAAAAEJI/EkzvZFP7GOw/s1600/Horrix-Throne-King-William-III-N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757" y="152400"/>
            <a:ext cx="1812036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743200"/>
            <a:ext cx="7498080" cy="4114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Genne;ic</a:t>
            </a:r>
            <a:endParaRPr lang="en-US" sz="13800" dirty="0"/>
          </a:p>
        </p:txBody>
      </p:sp>
      <p:pic>
        <p:nvPicPr>
          <p:cNvPr id="48130" name="Picture 2" descr="http://ts1.mm.bing.net/th?&amp;id=HN.608023938927626312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7150"/>
            <a:ext cx="22193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86000"/>
            <a:ext cx="7498080" cy="3962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Diakwn</a:t>
            </a:r>
            <a:endParaRPr lang="en-US" sz="13800" dirty="0"/>
          </a:p>
        </p:txBody>
      </p:sp>
      <p:pic>
        <p:nvPicPr>
          <p:cNvPr id="4" name="Picture 2" descr="http://ts1.mm.bing.net/th?&amp;id=HN.608027465110585481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971800"/>
            <a:ext cx="7498080" cy="3962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Dauid</a:t>
            </a:r>
            <a:endParaRPr lang="en-US" sz="13800" dirty="0"/>
          </a:p>
        </p:txBody>
      </p:sp>
      <p:pic>
        <p:nvPicPr>
          <p:cNvPr id="4" name="Picture 2" descr="http://ts1.mm.bing.net/th?&amp;id=HN.608013532225801659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325" y="76200"/>
            <a:ext cx="18954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590800"/>
            <a:ext cx="7498080" cy="3657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Lali</a:t>
            </a:r>
            <a:endParaRPr lang="en-US" sz="13800" dirty="0"/>
          </a:p>
        </p:txBody>
      </p:sp>
      <p:pic>
        <p:nvPicPr>
          <p:cNvPr id="4" name="Picture 2" descr="http://ts1.mm.bing.net/th?&amp;id=HN.608038245473650567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smtClean="0">
                <a:latin typeface="CS Avva Shenouda" pitchFamily="34" charset="0"/>
              </a:rPr>
              <a:t>gar</a:t>
            </a:r>
            <a:endParaRPr lang="en-US" sz="13800" dirty="0"/>
          </a:p>
        </p:txBody>
      </p:sp>
      <p:grpSp>
        <p:nvGrpSpPr>
          <p:cNvPr id="4" name="Group 3"/>
          <p:cNvGrpSpPr/>
          <p:nvPr/>
        </p:nvGrpSpPr>
        <p:grpSpPr>
          <a:xfrm>
            <a:off x="6311900" y="-21771"/>
            <a:ext cx="2857500" cy="2390775"/>
            <a:chOff x="6311900" y="-21771"/>
            <a:chExt cx="2857500" cy="2390775"/>
          </a:xfrm>
        </p:grpSpPr>
        <p:pic>
          <p:nvPicPr>
            <p:cNvPr id="5" name="Picture 2" descr="http://ts1.mm.bing.net/th?&amp;id=HN.607998353812360913&amp;w=300&amp;h=300&amp;c=0&amp;pid=1.9&amp;rs=0&amp;p=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1900" y="-21771"/>
              <a:ext cx="2857500" cy="23907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6629400" y="1600200"/>
              <a:ext cx="2209800" cy="5334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057400"/>
            <a:ext cx="7498080" cy="4191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Agioc</a:t>
            </a:r>
            <a:endParaRPr lang="en-US" sz="13800" dirty="0"/>
          </a:p>
        </p:txBody>
      </p:sp>
      <p:pic>
        <p:nvPicPr>
          <p:cNvPr id="4" name="Picture 2" descr="http://ts1.mm.bing.net/th?&amp;id=HN.608046268472754565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7150"/>
            <a:ext cx="2667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057400"/>
            <a:ext cx="7498080" cy="4191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Aggeloc</a:t>
            </a:r>
            <a:endParaRPr lang="en-US" sz="13800" dirty="0"/>
          </a:p>
        </p:txBody>
      </p:sp>
      <p:pic>
        <p:nvPicPr>
          <p:cNvPr id="4" name="Picture 2" descr="http://ts1.mm.bing.net/th?&amp;id=HN.608046951373801662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7716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O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pt-BR" dirty="0" smtClean="0"/>
              <a:t>o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pt-BR" dirty="0" smtClean="0"/>
              <a:t>O</a:t>
            </a:r>
            <a:endParaRPr lang="en-US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pt-BR" dirty="0" smtClean="0">
                <a:latin typeface="CS Avva Shenouda" pitchFamily="34" charset="0"/>
              </a:rPr>
              <a:t>ouai</a:t>
            </a:r>
            <a:r>
              <a:rPr lang="pt-BR" dirty="0" smtClean="0"/>
              <a:t> </a:t>
            </a:r>
            <a:endParaRPr lang="en-US" b="1" dirty="0" smtClean="0">
              <a:latin typeface="CS Avva Shenouda" pitchFamily="34" charset="0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pt-BR" dirty="0" smtClean="0"/>
              <a:t>Ouai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One</a:t>
            </a:r>
            <a:endParaRPr lang="en-US" b="1" dirty="0" smtClean="0"/>
          </a:p>
          <a:p>
            <a:endParaRPr lang="en-US" dirty="0"/>
          </a:p>
        </p:txBody>
      </p:sp>
      <p:pic>
        <p:nvPicPr>
          <p:cNvPr id="4098" name="Picture 2" descr="http://ts1.mm.bing.net/th?id=HN.608000814840283749&amp;w=300&amp;h=300&amp;c=7&amp;rs=1&amp;qlt=80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571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/>
              </a:rPr>
              <a:t>5-The rest of the </a:t>
            </a:r>
            <a:r>
              <a:rPr lang="en-US" b="1" dirty="0" err="1" smtClean="0">
                <a:effectLst/>
              </a:rPr>
              <a:t>coptic</a:t>
            </a:r>
            <a:r>
              <a:rPr lang="en-US" b="1" dirty="0" smtClean="0">
                <a:effectLst/>
              </a:rPr>
              <a:t> letters</a:t>
            </a:r>
            <a:r>
              <a:rPr lang="en-US" i="1" u="sng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>
                <a:latin typeface="CS Avva Shenouda" pitchFamily="34" charset="0"/>
              </a:rPr>
              <a:t>Q </a:t>
            </a:r>
          </a:p>
          <a:p>
            <a:r>
              <a:rPr lang="en-US" sz="4400" dirty="0" smtClean="0">
                <a:latin typeface="CS Avva Shenouda" pitchFamily="34" charset="0"/>
              </a:rPr>
              <a:t>U     </a:t>
            </a:r>
          </a:p>
          <a:p>
            <a:r>
              <a:rPr lang="en-US" sz="4400" dirty="0" smtClean="0">
                <a:latin typeface="CS Avva Shenouda" pitchFamily="34" charset="0"/>
              </a:rPr>
              <a:t>X </a:t>
            </a:r>
          </a:p>
          <a:p>
            <a:r>
              <a:rPr lang="en-US" sz="4400" b="1" dirty="0" smtClean="0">
                <a:latin typeface="CS Avva Shenouda" pitchFamily="34" charset="0"/>
              </a:rPr>
              <a:t>^</a:t>
            </a:r>
            <a:r>
              <a:rPr lang="en-US" sz="4400" dirty="0" smtClean="0">
                <a:latin typeface="CS Avva Shenouda" pitchFamily="34" charset="0"/>
              </a:rPr>
              <a:t> </a:t>
            </a:r>
          </a:p>
          <a:p>
            <a:r>
              <a:rPr lang="en-US" sz="4400" dirty="0" smtClean="0">
                <a:latin typeface="CS Avva Shenouda" pitchFamily="34" charset="0"/>
              </a:rPr>
              <a:t>P </a:t>
            </a:r>
          </a:p>
          <a:p>
            <a:r>
              <a:rPr lang="en-US" sz="4400" dirty="0" smtClean="0">
                <a:latin typeface="CS Avva Shenouda" pitchFamily="34" charset="0"/>
              </a:rPr>
              <a:t>"</a:t>
            </a:r>
          </a:p>
          <a:p>
            <a:r>
              <a:rPr lang="en-US" sz="4400" dirty="0" smtClean="0">
                <a:latin typeface="CS Avva Shenouda" pitchFamily="34" charset="0"/>
              </a:rPr>
              <a:t> ] </a:t>
            </a:r>
          </a:p>
          <a:p>
            <a:endParaRPr lang="en-US" dirty="0">
              <a:latin typeface="CS Avva Shenoud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371600"/>
            <a:ext cx="7498080" cy="762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/>
            </a:r>
            <a:br>
              <a:rPr lang="en-US" sz="8800" dirty="0" smtClean="0">
                <a:latin typeface="CS Avva Shenouda" pitchFamily="34" charset="0"/>
              </a:rPr>
            </a:br>
            <a:r>
              <a:rPr lang="en-US" sz="8800" dirty="0" smtClean="0">
                <a:latin typeface="CS Avva Shenouda" pitchFamily="34" charset="0"/>
              </a:rPr>
              <a:t>Q </a:t>
            </a:r>
            <a:br>
              <a:rPr lang="en-US" sz="8800" dirty="0" smtClean="0">
                <a:latin typeface="CS Avva Shenouda" pitchFamily="34" charset="0"/>
              </a:rPr>
            </a:br>
            <a:r>
              <a:rPr lang="en-US" sz="8800" dirty="0" smtClean="0"/>
              <a:t>   </a:t>
            </a:r>
            <a:r>
              <a:rPr lang="en-US" sz="8800" dirty="0" smtClean="0">
                <a:latin typeface="CS Avva Shenouda" pitchFamily="34" charset="0"/>
              </a:rPr>
              <a:t>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Khay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err="1" smtClean="0"/>
              <a:t>Kh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 </a:t>
            </a:r>
            <a:r>
              <a:rPr lang="en-US" sz="4000" dirty="0" err="1" smtClean="0">
                <a:latin typeface="CS Avva Shenouda" pitchFamily="34" charset="0"/>
              </a:rPr>
              <a:t>wnq</a:t>
            </a:r>
            <a:r>
              <a:rPr lang="en-US" sz="4000" dirty="0" smtClean="0">
                <a:latin typeface="CS Avva Shenouda" pitchFamily="34" charset="0"/>
              </a:rPr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onkh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Life </a:t>
            </a:r>
            <a:endParaRPr lang="en-US" dirty="0"/>
          </a:p>
        </p:txBody>
      </p:sp>
      <p:pic>
        <p:nvPicPr>
          <p:cNvPr id="4" name="Picture 2" descr="http://ts1.mm.bing.net/th?&amp;id=HN.608039533962463450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828800"/>
            <a:ext cx="7498080" cy="762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/>
            </a:r>
            <a:br>
              <a:rPr lang="en-US" sz="8800" dirty="0" smtClean="0">
                <a:latin typeface="CS Avva Shenouda" pitchFamily="34" charset="0"/>
              </a:rPr>
            </a:br>
            <a:r>
              <a:rPr lang="en-US" sz="8800" dirty="0" smtClean="0">
                <a:latin typeface="CS Avva Shenouda" pitchFamily="34" charset="0"/>
              </a:rPr>
              <a:t>U </a:t>
            </a:r>
            <a:br>
              <a:rPr lang="en-US" sz="8800" dirty="0" smtClean="0">
                <a:latin typeface="CS Avva Shenouda" pitchFamily="34" charset="0"/>
              </a:rPr>
            </a:br>
            <a:r>
              <a:rPr lang="en-US" sz="8800" dirty="0" smtClean="0"/>
              <a:t>   </a:t>
            </a:r>
            <a:r>
              <a:rPr lang="en-US" sz="8800" dirty="0" smtClean="0">
                <a:latin typeface="CS Avva Shenouda" pitchFamily="34" charset="0"/>
              </a:rPr>
              <a:t>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498080" cy="48006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Epsolon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Always E 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 </a:t>
            </a:r>
            <a:r>
              <a:rPr lang="en-US" sz="4000" dirty="0" err="1" smtClean="0">
                <a:latin typeface="CS Avva Shenouda" pitchFamily="34" charset="0"/>
              </a:rPr>
              <a:t>kurie</a:t>
            </a:r>
            <a:r>
              <a:rPr lang="en-US" sz="4000" dirty="0" smtClean="0">
                <a:latin typeface="CS Avva Shenouda" pitchFamily="34" charset="0"/>
              </a:rPr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keriee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Lord </a:t>
            </a:r>
            <a:endParaRPr lang="en-US" dirty="0"/>
          </a:p>
        </p:txBody>
      </p:sp>
      <p:pic>
        <p:nvPicPr>
          <p:cNvPr id="56322" name="Picture 2" descr="http://ts1.mm.bing.net/th?&amp;id=HN.607994359496573682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52400"/>
            <a:ext cx="28575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905000"/>
            <a:ext cx="7498080" cy="762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/>
            </a:r>
            <a:br>
              <a:rPr lang="en-US" sz="8800" dirty="0" smtClean="0">
                <a:latin typeface="CS Avva Shenouda" pitchFamily="34" charset="0"/>
              </a:rPr>
            </a:br>
            <a:r>
              <a:rPr lang="en-US" sz="8800" dirty="0" smtClean="0">
                <a:latin typeface="CS Avva Shenouda" pitchFamily="34" charset="0"/>
              </a:rPr>
              <a:t>U </a:t>
            </a:r>
            <a:br>
              <a:rPr lang="en-US" sz="8800" dirty="0" smtClean="0">
                <a:latin typeface="CS Avva Shenouda" pitchFamily="34" charset="0"/>
              </a:rPr>
            </a:br>
            <a:r>
              <a:rPr lang="en-US" sz="8800" dirty="0" smtClean="0"/>
              <a:t>   </a:t>
            </a:r>
            <a:r>
              <a:rPr lang="en-US" sz="8800" dirty="0" smtClean="0">
                <a:latin typeface="CS Avva Shenouda" pitchFamily="34" charset="0"/>
              </a:rPr>
              <a:t>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498080" cy="48006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Epsolon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sounds like V after A and E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 </a:t>
            </a:r>
            <a:r>
              <a:rPr lang="en-US" sz="4000" dirty="0" err="1" smtClean="0">
                <a:latin typeface="CS Avva Shenouda" pitchFamily="34" charset="0"/>
              </a:rPr>
              <a:t>ctauroc</a:t>
            </a:r>
            <a:r>
              <a:rPr lang="en-US" sz="4000" dirty="0" smtClean="0">
                <a:latin typeface="CS Avva Shenouda" pitchFamily="34" charset="0"/>
              </a:rPr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stavros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cross</a:t>
            </a:r>
            <a:endParaRPr lang="en-US" dirty="0"/>
          </a:p>
        </p:txBody>
      </p:sp>
      <p:pic>
        <p:nvPicPr>
          <p:cNvPr id="58370" name="Picture 2" descr="http://ts1.mm.bing.net/th?&amp;id=HN.608041707215457929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2400"/>
            <a:ext cx="2695575" cy="26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752600"/>
            <a:ext cx="7498080" cy="762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/>
            </a:r>
            <a:br>
              <a:rPr lang="en-US" sz="8800" dirty="0" smtClean="0">
                <a:latin typeface="CS Avva Shenouda" pitchFamily="34" charset="0"/>
              </a:rPr>
            </a:br>
            <a:r>
              <a:rPr lang="en-US" sz="8800" dirty="0" smtClean="0">
                <a:latin typeface="CS Avva Shenouda" pitchFamily="34" charset="0"/>
              </a:rPr>
              <a:t>U </a:t>
            </a:r>
            <a:br>
              <a:rPr lang="en-US" sz="8800" dirty="0" smtClean="0">
                <a:latin typeface="CS Avva Shenouda" pitchFamily="34" charset="0"/>
              </a:rPr>
            </a:br>
            <a:r>
              <a:rPr lang="en-US" sz="8800" dirty="0" smtClean="0"/>
              <a:t>   </a:t>
            </a:r>
            <a:r>
              <a:rPr lang="en-US" sz="8800" dirty="0" smtClean="0">
                <a:latin typeface="CS Avva Shenouda" pitchFamily="34" charset="0"/>
              </a:rPr>
              <a:t> 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498080" cy="48006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Epsolon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The letter </a:t>
            </a:r>
            <a:r>
              <a:rPr lang="en-US" dirty="0" err="1" smtClean="0"/>
              <a:t>Epsolon</a:t>
            </a:r>
            <a:r>
              <a:rPr lang="en-US" dirty="0" smtClean="0"/>
              <a:t> sounds like O after o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 </a:t>
            </a:r>
            <a:r>
              <a:rPr lang="en-US" sz="4000" dirty="0" err="1" smtClean="0">
                <a:latin typeface="CS Avva Shenouda" pitchFamily="34" charset="0"/>
              </a:rPr>
              <a:t>iwannou</a:t>
            </a:r>
            <a:r>
              <a:rPr lang="en-US" sz="4000" dirty="0" smtClean="0">
                <a:latin typeface="CS Avva Shenouda" pitchFamily="34" charset="0"/>
              </a:rPr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youanno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John </a:t>
            </a:r>
            <a:endParaRPr lang="en-US" dirty="0"/>
          </a:p>
        </p:txBody>
      </p:sp>
      <p:pic>
        <p:nvPicPr>
          <p:cNvPr id="59394" name="Picture 2" descr="http://ts1.mm.bing.net/th?&amp;id=HN.608048046581482465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850" y="60779"/>
            <a:ext cx="15049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320" y="2057400"/>
            <a:ext cx="7498080" cy="762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X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2133600"/>
            <a:ext cx="7498080" cy="48006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Exsi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X 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 </a:t>
            </a:r>
            <a:r>
              <a:rPr lang="en-US" sz="4000" dirty="0" err="1" smtClean="0">
                <a:latin typeface="CS Avva Shenouda" pitchFamily="34" charset="0"/>
              </a:rPr>
              <a:t>axioc</a:t>
            </a:r>
            <a:r>
              <a:rPr lang="en-US" sz="4000" dirty="0" smtClean="0">
                <a:latin typeface="CS Avva Shenouda" pitchFamily="34" charset="0"/>
              </a:rPr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aksios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worthy </a:t>
            </a:r>
            <a:endParaRPr lang="en-US" dirty="0"/>
          </a:p>
        </p:txBody>
      </p:sp>
      <p:pic>
        <p:nvPicPr>
          <p:cNvPr id="60420" name="Picture 4" descr="http://ts1.mm.bing.net/th?&amp;id=HN.607986272076432995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100" y="57150"/>
            <a:ext cx="280670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320" y="1981200"/>
            <a:ext cx="7498080" cy="76200"/>
          </a:xfrm>
        </p:spPr>
        <p:txBody>
          <a:bodyPr>
            <a:noAutofit/>
          </a:bodyPr>
          <a:lstStyle/>
          <a:p>
            <a:pPr algn="ctr"/>
            <a:r>
              <a:rPr lang="en-US" sz="11500" b="1" dirty="0" smtClean="0">
                <a:latin typeface="CS Avva Shenouda" pitchFamily="34" charset="0"/>
              </a:rPr>
              <a:t>^</a:t>
            </a:r>
            <a:endParaRPr lang="en-US" sz="115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2057400"/>
            <a:ext cx="7498080" cy="48006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Soo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err="1" smtClean="0"/>
              <a:t>Soo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 </a:t>
            </a:r>
            <a:r>
              <a:rPr lang="en-US" sz="4000" b="1" dirty="0" smtClean="0">
                <a:latin typeface="CS Avva Shenouda" pitchFamily="34" charset="0"/>
              </a:rPr>
              <a:t>^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soo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Six </a:t>
            </a:r>
            <a:endParaRPr lang="en-US" dirty="0"/>
          </a:p>
        </p:txBody>
      </p:sp>
      <p:pic>
        <p:nvPicPr>
          <p:cNvPr id="61442" name="Picture 2" descr="http://ts1.mm.bing.net/th?&amp;id=HN.608013111317496523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199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828800"/>
            <a:ext cx="7498080" cy="7620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CS Avva Shenouda" pitchFamily="34" charset="0"/>
              </a:rPr>
              <a:t>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498080" cy="48006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smtClean="0"/>
              <a:t>Pee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p 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 </a:t>
            </a:r>
            <a:r>
              <a:rPr lang="en-US" sz="4000" dirty="0" err="1" smtClean="0">
                <a:latin typeface="CS Avva Shenouda" pitchFamily="34" charset="0"/>
              </a:rPr>
              <a:t>petroc</a:t>
            </a:r>
            <a:r>
              <a:rPr lang="en-US" sz="4000" dirty="0" smtClean="0">
                <a:latin typeface="CS Avva Shenouda" pitchFamily="34" charset="0"/>
              </a:rPr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petros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Peter </a:t>
            </a:r>
            <a:endParaRPr lang="en-US" dirty="0"/>
          </a:p>
        </p:txBody>
      </p:sp>
      <p:pic>
        <p:nvPicPr>
          <p:cNvPr id="62466" name="Picture 2" descr="http://ts1.mm.bing.net/th?&amp;id=HN.608018076303756795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76200"/>
            <a:ext cx="2257425" cy="391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981200"/>
            <a:ext cx="7498080" cy="7620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CS Avva Shenouda" pitchFamily="34" charset="0"/>
              </a:rPr>
              <a:t/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"</a:t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498080" cy="48006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Epsi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err="1" smtClean="0"/>
              <a:t>Eps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 </a:t>
            </a:r>
            <a:r>
              <a:rPr lang="en-US" sz="4000" dirty="0" smtClean="0">
                <a:latin typeface="CS Avva Shenouda" pitchFamily="34" charset="0"/>
              </a:rPr>
              <a:t>"</a:t>
            </a:r>
            <a:r>
              <a:rPr lang="en-US" sz="4000" dirty="0" err="1" smtClean="0">
                <a:latin typeface="CS Avva Shenouda" pitchFamily="34" charset="0"/>
              </a:rPr>
              <a:t>almoc</a:t>
            </a:r>
            <a:r>
              <a:rPr lang="en-US" sz="4000" dirty="0" smtClean="0"/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>
                <a:latin typeface="Gill Sans MT (Body)"/>
              </a:rPr>
              <a:t>epsalmos</a:t>
            </a:r>
            <a:endParaRPr lang="en-US" b="1" dirty="0" smtClean="0">
              <a:latin typeface="Gill Sans MT (Body)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Psalm</a:t>
            </a:r>
            <a:endParaRPr lang="en-US" dirty="0"/>
          </a:p>
        </p:txBody>
      </p:sp>
      <p:pic>
        <p:nvPicPr>
          <p:cNvPr id="63490" name="Picture 2" descr="http://ts1.mm.bing.net/th?&amp;id=HN.608053088875383361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142875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057400"/>
            <a:ext cx="7498080" cy="7620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CS Avva Shenouda" pitchFamily="34" charset="0"/>
              </a:rPr>
              <a:t/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] </a:t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7498080" cy="48006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smtClean="0"/>
              <a:t>Tee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Ti </a:t>
            </a: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 </a:t>
            </a:r>
            <a:r>
              <a:rPr lang="en-US" sz="4000" dirty="0" smtClean="0">
                <a:latin typeface="CS Avva Shenouda" pitchFamily="34" charset="0"/>
              </a:rPr>
              <a:t>†`</a:t>
            </a:r>
            <a:r>
              <a:rPr lang="en-US" sz="4000" dirty="0" err="1" smtClean="0">
                <a:latin typeface="CS Avva Shenouda" pitchFamily="34" charset="0"/>
              </a:rPr>
              <a:t>wou</a:t>
            </a:r>
            <a:r>
              <a:rPr lang="en-US" sz="4000" dirty="0" smtClean="0"/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teeoou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Glorify </a:t>
            </a:r>
            <a:endParaRPr lang="en-US" dirty="0"/>
          </a:p>
        </p:txBody>
      </p:sp>
      <p:pic>
        <p:nvPicPr>
          <p:cNvPr id="64516" name="Picture 4" descr="http://ts1.mm.bing.net/th?&amp;id=HN.608011904431294302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52400"/>
            <a:ext cx="3200400" cy="2560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320" y="2746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I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14478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Yota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I 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smtClean="0">
                <a:latin typeface="CS Avva Shenouda" pitchFamily="34" charset="0"/>
              </a:rPr>
              <a:t>`</a:t>
            </a:r>
            <a:r>
              <a:rPr lang="en-US" dirty="0" err="1" smtClean="0">
                <a:latin typeface="CS Avva Shenouda" pitchFamily="34" charset="0"/>
              </a:rPr>
              <a:t>e`pswi</a:t>
            </a:r>
            <a:r>
              <a:rPr lang="en-US" dirty="0" smtClean="0">
                <a:latin typeface="CS Avva Shenouda" pitchFamily="34" charset="0"/>
              </a:rPr>
              <a:t> </a:t>
            </a:r>
            <a:r>
              <a:rPr lang="en-US" b="1" dirty="0" smtClean="0">
                <a:latin typeface="CS Avva Shenouda" pitchFamily="34" charset="0"/>
              </a:rPr>
              <a:t> 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Eepshoui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Ascend </a:t>
            </a:r>
            <a:endParaRPr lang="en-US" b="1" dirty="0" smtClean="0"/>
          </a:p>
          <a:p>
            <a:endParaRPr lang="en-US" dirty="0"/>
          </a:p>
        </p:txBody>
      </p:sp>
      <p:pic>
        <p:nvPicPr>
          <p:cNvPr id="5122" name="Picture 2" descr="http://ts1.mm.bing.net/th?&amp;id=HN.608041904783164686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52400"/>
            <a:ext cx="22383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09800"/>
            <a:ext cx="7498080" cy="4038600"/>
          </a:xfrm>
        </p:spPr>
        <p:txBody>
          <a:bodyPr/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wnq</a:t>
            </a:r>
            <a:endParaRPr lang="en-US" dirty="0"/>
          </a:p>
        </p:txBody>
      </p:sp>
      <p:pic>
        <p:nvPicPr>
          <p:cNvPr id="4" name="Picture 2" descr="http://ts1.mm.bing.net/th?&amp;id=HN.608039533962463450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133600"/>
            <a:ext cx="7498080" cy="4114800"/>
          </a:xfrm>
        </p:spPr>
        <p:txBody>
          <a:bodyPr/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kurie</a:t>
            </a:r>
            <a:endParaRPr lang="en-US" dirty="0"/>
          </a:p>
        </p:txBody>
      </p:sp>
      <p:pic>
        <p:nvPicPr>
          <p:cNvPr id="4" name="Picture 2" descr="http://ts1.mm.bing.net/th?&amp;id=HN.607994359496573682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52400"/>
            <a:ext cx="28575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971800"/>
            <a:ext cx="7498080" cy="4038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ctauroc</a:t>
            </a:r>
            <a:endParaRPr lang="en-US" sz="13800" dirty="0"/>
          </a:p>
        </p:txBody>
      </p:sp>
      <p:pic>
        <p:nvPicPr>
          <p:cNvPr id="4" name="Picture 2" descr="http://ts1.mm.bing.net/th?&amp;id=HN.608041707215457929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2400"/>
            <a:ext cx="2695575" cy="26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3124200"/>
            <a:ext cx="7498080" cy="3886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iwannou</a:t>
            </a:r>
            <a:endParaRPr lang="en-US" sz="13800" dirty="0"/>
          </a:p>
        </p:txBody>
      </p:sp>
      <p:pic>
        <p:nvPicPr>
          <p:cNvPr id="4" name="Picture 2" descr="http://ts1.mm.bing.net/th?&amp;id=HN.608048046581482465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850" y="60779"/>
            <a:ext cx="15049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920" y="4038600"/>
            <a:ext cx="7498080" cy="4038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axioc</a:t>
            </a:r>
            <a:endParaRPr lang="en-US" sz="13800" dirty="0"/>
          </a:p>
        </p:txBody>
      </p:sp>
      <p:pic>
        <p:nvPicPr>
          <p:cNvPr id="4" name="Picture 4" descr="http://ts1.mm.bing.net/th?&amp;id=HN.607986272076432995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100" y="57150"/>
            <a:ext cx="280670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667000"/>
            <a:ext cx="7498080" cy="3581400"/>
          </a:xfrm>
        </p:spPr>
        <p:txBody>
          <a:bodyPr/>
          <a:lstStyle/>
          <a:p>
            <a:pPr algn="ctr">
              <a:buNone/>
            </a:pPr>
            <a:r>
              <a:rPr lang="en-US" sz="13800" b="1" dirty="0" smtClean="0">
                <a:latin typeface="CS Avva Shenouda" pitchFamily="34" charset="0"/>
              </a:rPr>
              <a:t>^</a:t>
            </a:r>
            <a:endParaRPr lang="en-US" dirty="0"/>
          </a:p>
        </p:txBody>
      </p:sp>
      <p:pic>
        <p:nvPicPr>
          <p:cNvPr id="4" name="Picture 2" descr="http://ts1.mm.bing.net/th?&amp;id=HN.608013111317496523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199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3657600"/>
            <a:ext cx="7498080" cy="4114800"/>
          </a:xfrm>
        </p:spPr>
        <p:txBody>
          <a:bodyPr/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petroc</a:t>
            </a:r>
            <a:endParaRPr lang="en-US" dirty="0"/>
          </a:p>
        </p:txBody>
      </p:sp>
      <p:pic>
        <p:nvPicPr>
          <p:cNvPr id="4" name="Picture 2" descr="http://ts1.mm.bing.net/th?&amp;id=HN.608018076303756795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76200"/>
            <a:ext cx="2257425" cy="391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09800"/>
            <a:ext cx="7498080" cy="4038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smtClean="0">
                <a:latin typeface="CS Avva Shenouda" pitchFamily="34" charset="0"/>
              </a:rPr>
              <a:t>"</a:t>
            </a:r>
            <a:r>
              <a:rPr lang="en-US" sz="13800" dirty="0" err="1">
                <a:latin typeface="CS Avva Shenouda" pitchFamily="34" charset="0"/>
              </a:rPr>
              <a:t>almoc</a:t>
            </a:r>
            <a:r>
              <a:rPr lang="en-US" sz="13800" dirty="0">
                <a:latin typeface="CS Avva Shenouda" pitchFamily="34" charset="0"/>
              </a:rPr>
              <a:t> </a:t>
            </a:r>
          </a:p>
        </p:txBody>
      </p:sp>
      <p:pic>
        <p:nvPicPr>
          <p:cNvPr id="4" name="Picture 2" descr="http://ts1.mm.bing.net/th?&amp;id=HN.608053088875383361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142875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514600"/>
            <a:ext cx="7498080" cy="3733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smtClean="0">
                <a:latin typeface="CS Avva Shenouda" pitchFamily="34" charset="0"/>
              </a:rPr>
              <a:t>†`</a:t>
            </a:r>
            <a:r>
              <a:rPr lang="en-US" sz="13800" dirty="0" err="1" smtClean="0">
                <a:latin typeface="CS Avva Shenouda" pitchFamily="34" charset="0"/>
              </a:rPr>
              <a:t>wou</a:t>
            </a:r>
            <a:endParaRPr lang="en-US" sz="13800" dirty="0"/>
          </a:p>
        </p:txBody>
      </p:sp>
      <p:pic>
        <p:nvPicPr>
          <p:cNvPr id="4" name="Picture 4" descr="http://ts1.mm.bing.net/th?&amp;id=HN.608011904431294302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52400"/>
            <a:ext cx="3200400" cy="2560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/>
              </a:rPr>
              <a:t>6-The rest of the </a:t>
            </a:r>
            <a:r>
              <a:rPr lang="en-US" b="1" dirty="0" err="1" smtClean="0">
                <a:effectLst/>
              </a:rPr>
              <a:t>coptic</a:t>
            </a:r>
            <a:r>
              <a:rPr lang="en-US" b="1" dirty="0" smtClean="0">
                <a:effectLst/>
              </a:rPr>
              <a:t> letters</a:t>
            </a:r>
            <a:r>
              <a:rPr lang="en-US" i="1" u="sng" dirty="0" smtClean="0"/>
              <a:t> </a:t>
            </a:r>
            <a:r>
              <a:rPr lang="en-US" i="1" dirty="0" smtClean="0"/>
              <a:t>(continue)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498080" cy="4724400"/>
          </a:xfrm>
        </p:spPr>
        <p:txBody>
          <a:bodyPr>
            <a:normAutofit fontScale="92500" lnSpcReduction="20000"/>
          </a:bodyPr>
          <a:lstStyle/>
          <a:p>
            <a:endParaRPr lang="en-US" sz="4400" dirty="0" smtClean="0">
              <a:latin typeface="CS Avva Shenouda" pitchFamily="34" charset="0"/>
            </a:endParaRPr>
          </a:p>
          <a:p>
            <a:r>
              <a:rPr lang="en-US" sz="4400" dirty="0" smtClean="0">
                <a:latin typeface="CS Avva Shenouda" pitchFamily="34" charset="0"/>
              </a:rPr>
              <a:t>V</a:t>
            </a:r>
          </a:p>
          <a:p>
            <a:r>
              <a:rPr lang="en-US" sz="4400" dirty="0" smtClean="0">
                <a:latin typeface="CS Avva Shenouda" pitchFamily="34" charset="0"/>
              </a:rPr>
              <a:t>F</a:t>
            </a:r>
          </a:p>
          <a:p>
            <a:r>
              <a:rPr lang="en-US" sz="4400" dirty="0" smtClean="0">
                <a:latin typeface="CS Avva Shenouda" pitchFamily="34" charset="0"/>
              </a:rPr>
              <a:t>J</a:t>
            </a:r>
          </a:p>
          <a:p>
            <a:r>
              <a:rPr lang="en-US" sz="4400" dirty="0" smtClean="0">
                <a:latin typeface="CS Avva Shenouda" pitchFamily="34" charset="0"/>
              </a:rPr>
              <a:t>S</a:t>
            </a:r>
          </a:p>
          <a:p>
            <a:r>
              <a:rPr lang="en-US" sz="4400" dirty="0" smtClean="0">
                <a:latin typeface="CS Avva Shenouda" pitchFamily="34" charset="0"/>
              </a:rPr>
              <a:t>[</a:t>
            </a:r>
          </a:p>
          <a:p>
            <a:r>
              <a:rPr lang="en-US" sz="4400" dirty="0" smtClean="0">
                <a:latin typeface="CS Avva Shenouda" pitchFamily="34" charset="0"/>
              </a:rPr>
              <a:t>H</a:t>
            </a:r>
          </a:p>
          <a:p>
            <a:pPr>
              <a:buNone/>
            </a:pPr>
            <a:r>
              <a:rPr lang="en-US" sz="4400" dirty="0" smtClean="0">
                <a:latin typeface="CS Avva Shenouda" pitchFamily="34" charset="0"/>
              </a:rPr>
              <a:t> </a:t>
            </a:r>
          </a:p>
          <a:p>
            <a:endParaRPr lang="en-US" dirty="0">
              <a:latin typeface="CS Avva Shenoud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520" y="2746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CS Avva Shenouda" pitchFamily="34" charset="0"/>
              </a:rPr>
              <a:t>w</a:t>
            </a:r>
            <a:endParaRPr lang="en-US" sz="8800" dirty="0">
              <a:latin typeface="CS Avva Shenoud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2520" y="1447800"/>
            <a:ext cx="7498080" cy="48006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Name:- </a:t>
            </a:r>
            <a:r>
              <a:rPr lang="en-US" dirty="0" err="1" smtClean="0"/>
              <a:t>Oo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OU 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Word in Coptic:-</a:t>
            </a:r>
            <a:r>
              <a:rPr lang="en-US" dirty="0" smtClean="0"/>
              <a:t> </a:t>
            </a:r>
            <a:r>
              <a:rPr lang="en-US" dirty="0" err="1" smtClean="0">
                <a:latin typeface="CS Avva Shenouda" pitchFamily="34" charset="0"/>
              </a:rPr>
              <a:t>wnq</a:t>
            </a:r>
            <a:r>
              <a:rPr lang="en-US" dirty="0" smtClean="0">
                <a:latin typeface="CS Avva Shenouda" pitchFamily="34" charset="0"/>
              </a:rPr>
              <a:t> </a:t>
            </a:r>
            <a:endParaRPr lang="en-US" b="1" dirty="0" smtClean="0">
              <a:latin typeface="CS Avva Shenouda" pitchFamily="34" charset="0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Ounkh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Life </a:t>
            </a:r>
            <a:endParaRPr lang="en-US" b="1" dirty="0" smtClean="0"/>
          </a:p>
          <a:p>
            <a:endParaRPr lang="en-US" dirty="0"/>
          </a:p>
        </p:txBody>
      </p:sp>
      <p:pic>
        <p:nvPicPr>
          <p:cNvPr id="6146" name="Picture 2" descr="http://ts1.mm.bing.net/th?&amp;id=HN.608039533962463450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1905000"/>
            <a:ext cx="7498080" cy="7620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CS Avva Shenouda" pitchFamily="34" charset="0"/>
              </a:rPr>
              <a:t/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</a:t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V</a:t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</a:t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120" y="1981200"/>
            <a:ext cx="749808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Fi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F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 </a:t>
            </a:r>
            <a:r>
              <a:rPr lang="en-US" dirty="0" smtClean="0">
                <a:latin typeface="CS Avva Shenouda" pitchFamily="34" charset="0"/>
                <a:ea typeface="+mj-ea"/>
                <a:cs typeface="+mj-cs"/>
              </a:rPr>
              <a:t>`</a:t>
            </a:r>
            <a:r>
              <a:rPr lang="en-US" dirty="0" err="1" smtClean="0">
                <a:latin typeface="CS Avva Shenouda" pitchFamily="34" charset="0"/>
                <a:ea typeface="+mj-ea"/>
                <a:cs typeface="+mj-cs"/>
              </a:rPr>
              <a:t>avot</a:t>
            </a:r>
            <a:r>
              <a:rPr lang="en-US" dirty="0" smtClean="0">
                <a:latin typeface="CS Avva Shenouda" pitchFamily="34" charset="0"/>
                <a:ea typeface="+mj-ea"/>
                <a:cs typeface="+mj-cs"/>
              </a:rPr>
              <a:t> </a:t>
            </a:r>
            <a:endParaRPr lang="en-US" sz="96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sz="4800" dirty="0" smtClean="0"/>
              <a:t>`</a:t>
            </a:r>
            <a:r>
              <a:rPr lang="en-US" dirty="0" err="1" smtClean="0"/>
              <a:t>afot</a:t>
            </a:r>
            <a:r>
              <a:rPr lang="en-US" sz="4800" dirty="0" smtClean="0"/>
              <a:t> 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Cup</a:t>
            </a:r>
            <a:endParaRPr lang="en-US" dirty="0"/>
          </a:p>
        </p:txBody>
      </p:sp>
      <p:pic>
        <p:nvPicPr>
          <p:cNvPr id="69634" name="Picture 2" descr="http://ts1.mm.bing.net/th?&amp;id=HN.608052882720820798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803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057400"/>
            <a:ext cx="7498080" cy="7620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CS Avva Shenouda" pitchFamily="34" charset="0"/>
              </a:rPr>
              <a:t/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</a:t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F</a:t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</a:t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749808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smtClean="0"/>
              <a:t>Fai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F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 </a:t>
            </a:r>
            <a:r>
              <a:rPr lang="en-US" dirty="0" err="1" smtClean="0">
                <a:latin typeface="CS Avva Shenouda" pitchFamily="34" charset="0"/>
                <a:ea typeface="+mj-ea"/>
                <a:cs typeface="+mj-cs"/>
              </a:rPr>
              <a:t>fote</a:t>
            </a:r>
            <a:r>
              <a:rPr lang="en-US" b="1" dirty="0" smtClean="0">
                <a:latin typeface="CS Avva Shenouda" pitchFamily="34" charset="0"/>
                <a:ea typeface="+mj-ea"/>
                <a:cs typeface="+mj-cs"/>
              </a:rPr>
              <a:t> </a:t>
            </a:r>
            <a:endParaRPr lang="en-US" sz="9600" b="1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fote</a:t>
            </a:r>
            <a:r>
              <a:rPr lang="en-US" dirty="0" smtClean="0"/>
              <a:t> 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Towel</a:t>
            </a:r>
            <a:endParaRPr lang="en-US" dirty="0"/>
          </a:p>
        </p:txBody>
      </p:sp>
      <p:pic>
        <p:nvPicPr>
          <p:cNvPr id="75778" name="Picture 2" descr="http://ts1.mm.bing.net/th?&amp;id=HN.608029608297956353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21431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2362200"/>
            <a:ext cx="7498080" cy="7620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CS Avva Shenouda" pitchFamily="34" charset="0"/>
              </a:rPr>
              <a:t/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J </a:t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2438400"/>
            <a:ext cx="7498080" cy="48006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Gunga</a:t>
            </a: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normally sounds like g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 </a:t>
            </a:r>
            <a:r>
              <a:rPr lang="en-US" dirty="0" err="1" smtClean="0">
                <a:latin typeface="CS Avva Shenouda" pitchFamily="34" charset="0"/>
              </a:rPr>
              <a:t>jom</a:t>
            </a:r>
            <a:r>
              <a:rPr lang="en-US" b="1" dirty="0" smtClean="0">
                <a:latin typeface="CS Avva Shenouda" pitchFamily="34" charset="0"/>
              </a:rPr>
              <a:t> </a:t>
            </a:r>
            <a:endParaRPr lang="en-US" sz="4000" b="1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gom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Power</a:t>
            </a:r>
            <a:endParaRPr lang="en-US" dirty="0"/>
          </a:p>
        </p:txBody>
      </p:sp>
      <p:pic>
        <p:nvPicPr>
          <p:cNvPr id="76802" name="Picture 2" descr="http://ts1.mm.bing.net/th?&amp;id=HN.608028178074111131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087" y="152400"/>
            <a:ext cx="3868613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320" y="1905000"/>
            <a:ext cx="7498080" cy="7620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CS Avva Shenouda" pitchFamily="34" charset="0"/>
              </a:rPr>
              <a:t/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J </a:t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1981200"/>
            <a:ext cx="7498080" cy="48006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Gunga</a:t>
            </a: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If any of the</a:t>
            </a:r>
            <a:r>
              <a:rPr lang="en-US" b="1" dirty="0" smtClean="0"/>
              <a:t> E family</a:t>
            </a:r>
            <a:r>
              <a:rPr lang="en-US" dirty="0" smtClean="0"/>
              <a:t> comes after it will sounds like</a:t>
            </a:r>
            <a:r>
              <a:rPr lang="en-US" b="1" dirty="0" smtClean="0"/>
              <a:t> j 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 </a:t>
            </a:r>
            <a:r>
              <a:rPr lang="en-US" sz="4000" dirty="0" err="1" smtClean="0">
                <a:latin typeface="CS Avva Shenouda" pitchFamily="34" charset="0"/>
              </a:rPr>
              <a:t>aijemnom</a:t>
            </a:r>
            <a:r>
              <a:rPr lang="en-US" sz="4000" dirty="0" smtClean="0">
                <a:latin typeface="CS Avva Shenouda" pitchFamily="34" charset="0"/>
              </a:rPr>
              <a:t>] 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aijemnomtee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comforted</a:t>
            </a:r>
            <a:endParaRPr lang="en-US" dirty="0"/>
          </a:p>
        </p:txBody>
      </p:sp>
      <p:pic>
        <p:nvPicPr>
          <p:cNvPr id="77826" name="Picture 2" descr="http://ts1.mm.bing.net/th?&amp;id=HN.608003069686712128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52400"/>
            <a:ext cx="25812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1981200"/>
            <a:ext cx="7498080" cy="7620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CS Avva Shenouda" pitchFamily="34" charset="0"/>
              </a:rPr>
              <a:t/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S </a:t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057400"/>
            <a:ext cx="7498080" cy="48006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Shai</a:t>
            </a: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err="1" smtClean="0"/>
              <a:t>Sh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 </a:t>
            </a:r>
            <a:r>
              <a:rPr lang="en-US" sz="4000" dirty="0" smtClean="0">
                <a:latin typeface="CS Avva Shenouda" pitchFamily="34" charset="0"/>
              </a:rPr>
              <a:t>``</a:t>
            </a:r>
            <a:r>
              <a:rPr lang="en-US" sz="4000" dirty="0" err="1" smtClean="0">
                <a:latin typeface="CS Avva Shenouda" pitchFamily="34" charset="0"/>
              </a:rPr>
              <a:t>slyl</a:t>
            </a:r>
            <a:r>
              <a:rPr lang="en-US" sz="4000" b="1" dirty="0" smtClean="0">
                <a:latin typeface="CS Avva Shenouda" pitchFamily="34" charset="0"/>
              </a:rPr>
              <a:t> </a:t>
            </a:r>
            <a:endParaRPr lang="en-US" sz="4000" b="1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E</a:t>
            </a:r>
            <a:r>
              <a:rPr lang="en-US" b="1" dirty="0" err="1" smtClean="0"/>
              <a:t>sh</a:t>
            </a:r>
            <a:r>
              <a:rPr lang="en-US" dirty="0" err="1" smtClean="0"/>
              <a:t>leel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Pray </a:t>
            </a:r>
            <a:endParaRPr lang="en-US" dirty="0"/>
          </a:p>
        </p:txBody>
      </p:sp>
      <p:pic>
        <p:nvPicPr>
          <p:cNvPr id="78850" name="Picture 2" descr="http://ts1.mm.bing.net/th?&amp;id=HN.607994329437309363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1905000"/>
            <a:ext cx="2857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852" name="Picture 4" descr="http://ts1.mm.bing.net/th?&amp;id=HN.608036149531314122&amp;w=300&amp;h=300&amp;c=0&amp;pid=1.9&amp;rs=0&amp;p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1317"/>
            <a:ext cx="2857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981200"/>
            <a:ext cx="7498080" cy="7620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CS Avva Shenouda" pitchFamily="34" charset="0"/>
              </a:rPr>
              <a:t/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[ </a:t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498080" cy="48006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err="1" smtClean="0"/>
              <a:t>Cheema</a:t>
            </a:r>
            <a:r>
              <a:rPr lang="en-US" b="1" dirty="0" smtClean="0"/>
              <a:t> 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Ch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 </a:t>
            </a:r>
            <a:r>
              <a:rPr lang="en-US" sz="4000" dirty="0" smtClean="0">
                <a:latin typeface="CS Avva Shenouda" pitchFamily="34" charset="0"/>
              </a:rPr>
              <a:t>pen[</a:t>
            </a:r>
            <a:r>
              <a:rPr lang="en-US" sz="4000" dirty="0" err="1" smtClean="0">
                <a:latin typeface="CS Avva Shenouda" pitchFamily="34" charset="0"/>
              </a:rPr>
              <a:t>oic</a:t>
            </a:r>
            <a:r>
              <a:rPr lang="en-US" sz="4000" dirty="0" smtClean="0">
                <a:latin typeface="CS Avva Shenouda" pitchFamily="34" charset="0"/>
              </a:rPr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penchois</a:t>
            </a: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our Lord </a:t>
            </a:r>
            <a:endParaRPr lang="en-US" dirty="0"/>
          </a:p>
        </p:txBody>
      </p:sp>
      <p:pic>
        <p:nvPicPr>
          <p:cNvPr id="79874" name="Picture 2" descr="http://ts1.mm.bing.net/th?&amp;id=HN.607986860483346719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272" y="89806"/>
            <a:ext cx="2611528" cy="364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09800"/>
            <a:ext cx="7498080" cy="7620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CS Avva Shenouda" pitchFamily="34" charset="0"/>
              </a:rPr>
              <a:t/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H </a:t>
            </a:r>
            <a:br>
              <a:rPr lang="en-US" sz="9600" dirty="0" smtClean="0">
                <a:latin typeface="CS Avva Shenouda" pitchFamily="34" charset="0"/>
              </a:rPr>
            </a:br>
            <a:r>
              <a:rPr lang="en-US" sz="9600" dirty="0" smtClean="0">
                <a:latin typeface="CS Avva Shenouda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0"/>
            <a:ext cx="7498080" cy="480060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Name:- </a:t>
            </a:r>
            <a:r>
              <a:rPr lang="en-US" dirty="0" smtClean="0"/>
              <a:t>Horry 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Sound:- </a:t>
            </a:r>
            <a:r>
              <a:rPr lang="en-US" dirty="0" smtClean="0"/>
              <a:t>H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Word in Coptic:- </a:t>
            </a:r>
            <a:r>
              <a:rPr lang="en-US" sz="4000" dirty="0" smtClean="0">
                <a:latin typeface="CS Avva Shenouda" pitchFamily="34" charset="0"/>
              </a:rPr>
              <a:t>`</a:t>
            </a:r>
            <a:r>
              <a:rPr lang="en-US" sz="4000" dirty="0" err="1" smtClean="0">
                <a:latin typeface="CS Avva Shenouda" pitchFamily="34" charset="0"/>
              </a:rPr>
              <a:t>hmot</a:t>
            </a:r>
            <a:r>
              <a:rPr lang="en-US" sz="4000" dirty="0" smtClean="0">
                <a:latin typeface="CS Avva Shenouda" pitchFamily="34" charset="0"/>
              </a:rPr>
              <a:t> </a:t>
            </a:r>
            <a:endParaRPr lang="en-US" sz="4000" dirty="0" smtClean="0">
              <a:latin typeface="CS Avva Shenouda" pitchFamily="34" charset="0"/>
              <a:ea typeface="+mj-ea"/>
              <a:cs typeface="+mj-cs"/>
            </a:endParaRP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In English:- </a:t>
            </a:r>
            <a:r>
              <a:rPr lang="en-US" dirty="0" err="1" smtClean="0"/>
              <a:t>ehmot</a:t>
            </a: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Meaning:- </a:t>
            </a:r>
            <a:r>
              <a:rPr lang="en-US" dirty="0" smtClean="0"/>
              <a:t>grace </a:t>
            </a:r>
            <a:endParaRPr lang="en-US" dirty="0"/>
          </a:p>
        </p:txBody>
      </p:sp>
      <p:pic>
        <p:nvPicPr>
          <p:cNvPr id="80898" name="Picture 2" descr="http://ts1.mm.bing.net/th?&amp;id=HN.608024441445941469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52400"/>
            <a:ext cx="285750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71800" y="2889409"/>
            <a:ext cx="4661854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800" dirty="0" smtClean="0">
                <a:latin typeface="CS Avva Shenouda" pitchFamily="34" charset="0"/>
              </a:rPr>
              <a:t>`</a:t>
            </a:r>
            <a:r>
              <a:rPr lang="en-US" sz="13800" dirty="0" err="1" smtClean="0">
                <a:latin typeface="CS Avva Shenouda" pitchFamily="34" charset="0"/>
              </a:rPr>
              <a:t>avot</a:t>
            </a:r>
            <a:r>
              <a:rPr lang="en-US" sz="13800" dirty="0" smtClean="0">
                <a:latin typeface="CS Avva Shenouda" pitchFamily="34" charset="0"/>
              </a:rPr>
              <a:t> </a:t>
            </a:r>
            <a:endParaRPr lang="en-US" sz="28700" dirty="0"/>
          </a:p>
        </p:txBody>
      </p:sp>
      <p:pic>
        <p:nvPicPr>
          <p:cNvPr id="5" name="Picture 2" descr="http://ts1.mm.bing.net/th?&amp;id=HN.608052882720820798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803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352800"/>
            <a:ext cx="6870192" cy="4419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fote</a:t>
            </a:r>
            <a:endParaRPr lang="en-US" sz="11500" dirty="0"/>
          </a:p>
        </p:txBody>
      </p:sp>
      <p:pic>
        <p:nvPicPr>
          <p:cNvPr id="4" name="Picture 2" descr="http://ts1.mm.bing.net/th?&amp;id=HN.608029608297956353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400"/>
            <a:ext cx="21431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3733800"/>
            <a:ext cx="7498080" cy="4114800"/>
          </a:xfrm>
        </p:spPr>
        <p:txBody>
          <a:bodyPr/>
          <a:lstStyle/>
          <a:p>
            <a:pPr algn="ctr">
              <a:buNone/>
            </a:pPr>
            <a:r>
              <a:rPr lang="en-US" sz="13800" dirty="0" err="1" smtClean="0">
                <a:latin typeface="CS Avva Shenouda" pitchFamily="34" charset="0"/>
              </a:rPr>
              <a:t>jom</a:t>
            </a:r>
            <a:endParaRPr lang="en-US" dirty="0"/>
          </a:p>
        </p:txBody>
      </p:sp>
      <p:pic>
        <p:nvPicPr>
          <p:cNvPr id="4" name="Picture 2" descr="http://ts1.mm.bing.net/th?&amp;id=HN.608028178074111131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087" y="152400"/>
            <a:ext cx="3868613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Read by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667000"/>
            <a:ext cx="7498080" cy="3581400"/>
          </a:xfrm>
        </p:spPr>
        <p:txBody>
          <a:bodyPr>
            <a:normAutofit/>
          </a:bodyPr>
          <a:lstStyle/>
          <a:p>
            <a:pPr lvl="5">
              <a:buNone/>
            </a:pPr>
            <a:r>
              <a:rPr lang="en-US" sz="13800" dirty="0" smtClean="0">
                <a:latin typeface="CS Avva Shenouda" pitchFamily="34" charset="0"/>
              </a:rPr>
              <a:t> </a:t>
            </a:r>
            <a:r>
              <a:rPr lang="en-US" sz="13800" dirty="0" err="1" smtClean="0">
                <a:latin typeface="CS Avva Shenouda" pitchFamily="34" charset="0"/>
              </a:rPr>
              <a:t>abba</a:t>
            </a:r>
            <a:endParaRPr lang="en-US" sz="13800" dirty="0"/>
          </a:p>
        </p:txBody>
      </p:sp>
      <p:pic>
        <p:nvPicPr>
          <p:cNvPr id="4" name="Picture 2" descr="http://ts1.mm.bing.net/th?&amp;id=HN.608055670152302079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8600"/>
            <a:ext cx="20574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95400" y="3581400"/>
            <a:ext cx="758893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500" dirty="0" err="1" smtClean="0">
                <a:latin typeface="CS Avva Shenouda" pitchFamily="34" charset="0"/>
              </a:rPr>
              <a:t>aijemnom</a:t>
            </a:r>
            <a:r>
              <a:rPr lang="en-US" sz="11500" dirty="0" smtClean="0">
                <a:latin typeface="CS Avva Shenouda" pitchFamily="34" charset="0"/>
              </a:rPr>
              <a:t>]</a:t>
            </a:r>
            <a:endParaRPr lang="en-US" sz="11500" dirty="0">
              <a:latin typeface="CS Avva Shenouda" pitchFamily="34" charset="0"/>
            </a:endParaRPr>
          </a:p>
        </p:txBody>
      </p:sp>
      <p:pic>
        <p:nvPicPr>
          <p:cNvPr id="5" name="Picture 2" descr="http://ts1.mm.bing.net/th?&amp;id=HN.608003069686712128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52400"/>
            <a:ext cx="25812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120" y="3962400"/>
            <a:ext cx="7498080" cy="3962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smtClean="0">
                <a:latin typeface="CS Avva Shenouda" pitchFamily="34" charset="0"/>
              </a:rPr>
              <a:t>pen[</a:t>
            </a:r>
            <a:r>
              <a:rPr lang="en-US" sz="13800" dirty="0" err="1" smtClean="0">
                <a:latin typeface="CS Avva Shenouda" pitchFamily="34" charset="0"/>
              </a:rPr>
              <a:t>oic</a:t>
            </a:r>
            <a:endParaRPr lang="en-US" sz="13800" dirty="0"/>
          </a:p>
        </p:txBody>
      </p:sp>
      <p:pic>
        <p:nvPicPr>
          <p:cNvPr id="4" name="Picture 2" descr="http://ts1.mm.bing.net/th?&amp;id=HN.607986860483346719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272" y="89806"/>
            <a:ext cx="2611528" cy="364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3708399"/>
            <a:ext cx="7498080" cy="4191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dirty="0" smtClean="0">
                <a:latin typeface="CS Avva Shenouda" pitchFamily="34" charset="0"/>
              </a:rPr>
              <a:t> `</a:t>
            </a:r>
            <a:r>
              <a:rPr lang="en-US" sz="13800" dirty="0" err="1" smtClean="0">
                <a:latin typeface="CS Avva Shenouda" pitchFamily="34" charset="0"/>
              </a:rPr>
              <a:t>slyl</a:t>
            </a:r>
            <a:endParaRPr lang="en-US" sz="13800" dirty="0"/>
          </a:p>
        </p:txBody>
      </p:sp>
      <p:pic>
        <p:nvPicPr>
          <p:cNvPr id="5" name="Picture 2" descr="http://ts1.mm.bing.net/th?&amp;id=HN.607994329437309363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1905000"/>
            <a:ext cx="2857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ts1.mm.bing.net/th?&amp;id=HN.608036149531314122&amp;w=300&amp;h=300&amp;c=0&amp;pid=1.9&amp;rs=0&amp;p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1317"/>
            <a:ext cx="2857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133600"/>
            <a:ext cx="7498080" cy="4114800"/>
          </a:xfrm>
        </p:spPr>
        <p:txBody>
          <a:bodyPr/>
          <a:lstStyle/>
          <a:p>
            <a:pPr algn="ctr">
              <a:buNone/>
            </a:pPr>
            <a:r>
              <a:rPr lang="en-US" sz="13800" dirty="0" smtClean="0">
                <a:latin typeface="CS Avva Shenouda" pitchFamily="34" charset="0"/>
              </a:rPr>
              <a:t>`</a:t>
            </a:r>
            <a:r>
              <a:rPr lang="en-US" sz="13800" dirty="0" err="1" smtClean="0">
                <a:latin typeface="CS Avva Shenouda" pitchFamily="34" charset="0"/>
              </a:rPr>
              <a:t>hmot</a:t>
            </a:r>
            <a:endParaRPr lang="en-US" dirty="0"/>
          </a:p>
        </p:txBody>
      </p:sp>
      <p:pic>
        <p:nvPicPr>
          <p:cNvPr id="4" name="Picture 2" descr="http://ts1.mm.bing.net/th?&amp;id=HN.608024441445941469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52400"/>
            <a:ext cx="285750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4350</TotalTime>
  <Words>1283</Words>
  <Application>Microsoft Office PowerPoint</Application>
  <PresentationFormat>On-screen Show (4:3)</PresentationFormat>
  <Paragraphs>409</Paragraphs>
  <Slides>93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94" baseType="lpstr">
      <vt:lpstr>Solstice</vt:lpstr>
      <vt:lpstr>    The Coptic Letters</vt:lpstr>
      <vt:lpstr>1.The Vowels</vt:lpstr>
      <vt:lpstr>PowerPoint Presentation</vt:lpstr>
      <vt:lpstr>E</vt:lpstr>
      <vt:lpstr>Y </vt:lpstr>
      <vt:lpstr>O </vt:lpstr>
      <vt:lpstr>I</vt:lpstr>
      <vt:lpstr>w</vt:lpstr>
      <vt:lpstr>Now Read by yourself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letters like the English letters</vt:lpstr>
      <vt:lpstr>B</vt:lpstr>
      <vt:lpstr>B</vt:lpstr>
      <vt:lpstr>C</vt:lpstr>
      <vt:lpstr>M</vt:lpstr>
      <vt:lpstr>n</vt:lpstr>
      <vt:lpstr>k</vt:lpstr>
      <vt:lpstr>T</vt:lpstr>
      <vt:lpstr>z</vt:lpstr>
      <vt:lpstr>Now Read by yourself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3- Letters look like English but different pronunciations </vt:lpstr>
      <vt:lpstr>r</vt:lpstr>
      <vt:lpstr>y</vt:lpstr>
      <vt:lpstr>&lt; </vt:lpstr>
      <vt:lpstr>&lt; </vt:lpstr>
      <vt:lpstr>&lt; </vt:lpstr>
      <vt:lpstr>Now read by yourself</vt:lpstr>
      <vt:lpstr>PowerPoint Presentation</vt:lpstr>
      <vt:lpstr>PowerPoint Presentation</vt:lpstr>
      <vt:lpstr>PowerPoint Presentation</vt:lpstr>
      <vt:lpstr>PowerPoint Presentation</vt:lpstr>
      <vt:lpstr>4- Letters look like Math or Science letters </vt:lpstr>
      <vt:lpstr>; </vt:lpstr>
      <vt:lpstr>; </vt:lpstr>
      <vt:lpstr>D  </vt:lpstr>
      <vt:lpstr>D  </vt:lpstr>
      <vt:lpstr>L   </vt:lpstr>
      <vt:lpstr>G    </vt:lpstr>
      <vt:lpstr>G    </vt:lpstr>
      <vt:lpstr>G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5-The rest of the coptic letters. </vt:lpstr>
      <vt:lpstr> Q      </vt:lpstr>
      <vt:lpstr> U      </vt:lpstr>
      <vt:lpstr> U      </vt:lpstr>
      <vt:lpstr> U      </vt:lpstr>
      <vt:lpstr>X</vt:lpstr>
      <vt:lpstr>^</vt:lpstr>
      <vt:lpstr>P </vt:lpstr>
      <vt:lpstr> "  </vt:lpstr>
      <vt:lpstr>  ]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6-The rest of the coptic letters (continue) </vt:lpstr>
      <vt:lpstr>   V    </vt:lpstr>
      <vt:lpstr>   F    </vt:lpstr>
      <vt:lpstr>  J   </vt:lpstr>
      <vt:lpstr>  J   </vt:lpstr>
      <vt:lpstr>  S   </vt:lpstr>
      <vt:lpstr>  [   </vt:lpstr>
      <vt:lpstr>  H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coptic Letters</dc:title>
  <dc:creator>Mina</dc:creator>
  <cp:lastModifiedBy>MiracleLab</cp:lastModifiedBy>
  <cp:revision>69</cp:revision>
  <dcterms:created xsi:type="dcterms:W3CDTF">2010-10-30T23:01:57Z</dcterms:created>
  <dcterms:modified xsi:type="dcterms:W3CDTF">2014-08-16T13:36:43Z</dcterms:modified>
</cp:coreProperties>
</file>